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5" r:id="rId1"/>
  </p:sldMasterIdLst>
  <p:notesMasterIdLst>
    <p:notesMasterId r:id="rId28"/>
  </p:notesMasterIdLst>
  <p:handoutMasterIdLst>
    <p:handoutMasterId r:id="rId29"/>
  </p:handoutMasterIdLst>
  <p:sldIdLst>
    <p:sldId id="256" r:id="rId2"/>
    <p:sldId id="431" r:id="rId3"/>
    <p:sldId id="432" r:id="rId4"/>
    <p:sldId id="434" r:id="rId5"/>
    <p:sldId id="433" r:id="rId6"/>
    <p:sldId id="471" r:id="rId7"/>
    <p:sldId id="474" r:id="rId8"/>
    <p:sldId id="371" r:id="rId9"/>
    <p:sldId id="317" r:id="rId10"/>
    <p:sldId id="399" r:id="rId11"/>
    <p:sldId id="398" r:id="rId12"/>
    <p:sldId id="479" r:id="rId13"/>
    <p:sldId id="480" r:id="rId14"/>
    <p:sldId id="481" r:id="rId15"/>
    <p:sldId id="482" r:id="rId16"/>
    <p:sldId id="483" r:id="rId17"/>
    <p:sldId id="484" r:id="rId18"/>
    <p:sldId id="489" r:id="rId19"/>
    <p:sldId id="490" r:id="rId20"/>
    <p:sldId id="487" r:id="rId21"/>
    <p:sldId id="491" r:id="rId22"/>
    <p:sldId id="502" r:id="rId23"/>
    <p:sldId id="503" r:id="rId24"/>
    <p:sldId id="493" r:id="rId25"/>
    <p:sldId id="418" r:id="rId26"/>
    <p:sldId id="423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lleen Caverly" initials="CC" lastIdx="1" clrIdx="0">
    <p:extLst/>
  </p:cmAuthor>
  <p:cmAuthor id="2" name="Colleen Caverly" initials="CC [2]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87080" autoAdjust="0"/>
  </p:normalViewPr>
  <p:slideViewPr>
    <p:cSldViewPr snapToGrid="0" snapToObjects="1">
      <p:cViewPr varScale="1">
        <p:scale>
          <a:sx n="97" d="100"/>
          <a:sy n="97" d="100"/>
        </p:scale>
        <p:origin x="2080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99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lizabethadams:Downloads:PCIT%20CDI%20Skills%20Do%20Don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lizabethadams:Downloads:PCIT%20CDI%20Skills%20Do%20Don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lizabethadams:Downloads:PCIT%20CDI%20Skills%20Do%20Dont%20(2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DO</a:t>
            </a:r>
            <a:r>
              <a:rPr lang="en-US" baseline="0"/>
              <a:t> Skills</a:t>
            </a: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1907699037620301E-2"/>
          <c:y val="0.21574074074074101"/>
          <c:w val="0.70206430446194201"/>
          <c:h val="0.65994604841061499"/>
        </c:manualLayout>
      </c:layout>
      <c:lineChart>
        <c:grouping val="standard"/>
        <c:varyColors val="0"/>
        <c:ser>
          <c:idx val="0"/>
          <c:order val="0"/>
          <c:marker>
            <c:symbol val="none"/>
          </c:marker>
          <c:cat>
            <c:strRef>
              <c:f>Sheet2!$L$2:$M$2</c:f>
              <c:strCache>
                <c:ptCount val="2"/>
                <c:pt idx="0">
                  <c:v>Pre</c:v>
                </c:pt>
                <c:pt idx="1">
                  <c:v>Post</c:v>
                </c:pt>
              </c:strCache>
            </c:strRef>
          </c:cat>
          <c:val>
            <c:numRef>
              <c:f>Sheet2!$L$3:$M$3</c:f>
              <c:numCache>
                <c:formatCode>0</c:formatCode>
                <c:ptCount val="2"/>
                <c:pt idx="0">
                  <c:v>8</c:v>
                </c:pt>
                <c:pt idx="1">
                  <c:v>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924-A648-B2A5-F2F795D9125A}"/>
            </c:ext>
          </c:extLst>
        </c:ser>
        <c:ser>
          <c:idx val="1"/>
          <c:order val="1"/>
          <c:marker>
            <c:symbol val="none"/>
          </c:marker>
          <c:cat>
            <c:strRef>
              <c:f>Sheet2!$L$2:$M$2</c:f>
              <c:strCache>
                <c:ptCount val="2"/>
                <c:pt idx="0">
                  <c:v>Pre</c:v>
                </c:pt>
                <c:pt idx="1">
                  <c:v>Post</c:v>
                </c:pt>
              </c:strCache>
            </c:strRef>
          </c:cat>
          <c:val>
            <c:numRef>
              <c:f>Sheet2!$L$4:$M$4</c:f>
              <c:numCache>
                <c:formatCode>0</c:formatCode>
                <c:ptCount val="2"/>
                <c:pt idx="0">
                  <c:v>13</c:v>
                </c:pt>
                <c:pt idx="1">
                  <c:v>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924-A648-B2A5-F2F795D9125A}"/>
            </c:ext>
          </c:extLst>
        </c:ser>
        <c:ser>
          <c:idx val="2"/>
          <c:order val="2"/>
          <c:marker>
            <c:symbol val="none"/>
          </c:marker>
          <c:cat>
            <c:strRef>
              <c:f>Sheet2!$L$2:$M$2</c:f>
              <c:strCache>
                <c:ptCount val="2"/>
                <c:pt idx="0">
                  <c:v>Pre</c:v>
                </c:pt>
                <c:pt idx="1">
                  <c:v>Post</c:v>
                </c:pt>
              </c:strCache>
            </c:strRef>
          </c:cat>
          <c:val>
            <c:numRef>
              <c:f>Sheet2!$L$5:$M$5</c:f>
              <c:numCache>
                <c:formatCode>0</c:formatCode>
                <c:ptCount val="2"/>
                <c:pt idx="0">
                  <c:v>4</c:v>
                </c:pt>
                <c:pt idx="1">
                  <c:v>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924-A648-B2A5-F2F795D9125A}"/>
            </c:ext>
          </c:extLst>
        </c:ser>
        <c:ser>
          <c:idx val="3"/>
          <c:order val="3"/>
          <c:marker>
            <c:symbol val="none"/>
          </c:marker>
          <c:cat>
            <c:strRef>
              <c:f>Sheet2!$L$2:$M$2</c:f>
              <c:strCache>
                <c:ptCount val="2"/>
                <c:pt idx="0">
                  <c:v>Pre</c:v>
                </c:pt>
                <c:pt idx="1">
                  <c:v>Post</c:v>
                </c:pt>
              </c:strCache>
            </c:strRef>
          </c:cat>
          <c:val>
            <c:numRef>
              <c:f>Sheet2!$L$6:$M$6</c:f>
              <c:numCache>
                <c:formatCode>0</c:formatCode>
                <c:ptCount val="2"/>
                <c:pt idx="0">
                  <c:v>12</c:v>
                </c:pt>
                <c:pt idx="1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924-A648-B2A5-F2F795D9125A}"/>
            </c:ext>
          </c:extLst>
        </c:ser>
        <c:ser>
          <c:idx val="4"/>
          <c:order val="4"/>
          <c:marker>
            <c:symbol val="none"/>
          </c:marker>
          <c:cat>
            <c:strRef>
              <c:f>Sheet2!$L$2:$M$2</c:f>
              <c:strCache>
                <c:ptCount val="2"/>
                <c:pt idx="0">
                  <c:v>Pre</c:v>
                </c:pt>
                <c:pt idx="1">
                  <c:v>Post</c:v>
                </c:pt>
              </c:strCache>
            </c:strRef>
          </c:cat>
          <c:val>
            <c:numRef>
              <c:f>Sheet2!$L$7:$M$7</c:f>
              <c:numCache>
                <c:formatCode>0</c:formatCode>
                <c:ptCount val="2"/>
                <c:pt idx="0">
                  <c:v>16</c:v>
                </c:pt>
                <c:pt idx="1">
                  <c:v>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924-A648-B2A5-F2F795D9125A}"/>
            </c:ext>
          </c:extLst>
        </c:ser>
        <c:ser>
          <c:idx val="5"/>
          <c:order val="5"/>
          <c:marker>
            <c:symbol val="none"/>
          </c:marker>
          <c:cat>
            <c:strRef>
              <c:f>Sheet2!$L$2:$M$2</c:f>
              <c:strCache>
                <c:ptCount val="2"/>
                <c:pt idx="0">
                  <c:v>Pre</c:v>
                </c:pt>
                <c:pt idx="1">
                  <c:v>Post</c:v>
                </c:pt>
              </c:strCache>
            </c:strRef>
          </c:cat>
          <c:val>
            <c:numRef>
              <c:f>Sheet2!$L$8:$M$8</c:f>
              <c:numCache>
                <c:formatCode>0</c:formatCode>
                <c:ptCount val="2"/>
                <c:pt idx="0">
                  <c:v>18</c:v>
                </c:pt>
                <c:pt idx="1">
                  <c:v>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924-A648-B2A5-F2F795D9125A}"/>
            </c:ext>
          </c:extLst>
        </c:ser>
        <c:ser>
          <c:idx val="6"/>
          <c:order val="6"/>
          <c:marker>
            <c:symbol val="none"/>
          </c:marker>
          <c:cat>
            <c:strRef>
              <c:f>Sheet2!$L$2:$M$2</c:f>
              <c:strCache>
                <c:ptCount val="2"/>
                <c:pt idx="0">
                  <c:v>Pre</c:v>
                </c:pt>
                <c:pt idx="1">
                  <c:v>Post</c:v>
                </c:pt>
              </c:strCache>
            </c:strRef>
          </c:cat>
          <c:val>
            <c:numRef>
              <c:f>Sheet2!$L$9:$M$9</c:f>
              <c:numCache>
                <c:formatCode>0</c:formatCode>
                <c:ptCount val="2"/>
                <c:pt idx="0">
                  <c:v>0</c:v>
                </c:pt>
                <c:pt idx="1">
                  <c:v>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A924-A648-B2A5-F2F795D912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8310104"/>
        <c:axId val="248306424"/>
      </c:lineChart>
      <c:catAx>
        <c:axId val="2483101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48306424"/>
        <c:crosses val="autoZero"/>
        <c:auto val="1"/>
        <c:lblAlgn val="ctr"/>
        <c:lblOffset val="100"/>
        <c:noMultiLvlLbl val="0"/>
      </c:catAx>
      <c:valAx>
        <c:axId val="248306424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24831010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DON'T</a:t>
            </a:r>
            <a:r>
              <a:rPr lang="en-US" baseline="0"/>
              <a:t> Skills</a:t>
            </a:r>
          </a:p>
        </c:rich>
      </c:tx>
      <c:overlay val="0"/>
    </c:title>
    <c:autoTitleDeleted val="0"/>
    <c:plotArea>
      <c:layout/>
      <c:lineChart>
        <c:grouping val="stacked"/>
        <c:varyColors val="0"/>
        <c:ser>
          <c:idx val="0"/>
          <c:order val="0"/>
          <c:marker>
            <c:symbol val="none"/>
          </c:marker>
          <c:cat>
            <c:strRef>
              <c:f>Sheet2!$R$2:$S$2</c:f>
              <c:strCache>
                <c:ptCount val="2"/>
                <c:pt idx="0">
                  <c:v>Pre</c:v>
                </c:pt>
                <c:pt idx="1">
                  <c:v>Post</c:v>
                </c:pt>
              </c:strCache>
            </c:strRef>
          </c:cat>
          <c:val>
            <c:numRef>
              <c:f>Sheet2!$R$3:$S$3</c:f>
              <c:numCache>
                <c:formatCode>0</c:formatCode>
                <c:ptCount val="2"/>
                <c:pt idx="0">
                  <c:v>37</c:v>
                </c:pt>
                <c:pt idx="1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63A-BD48-B6D4-710FBD5DA7FD}"/>
            </c:ext>
          </c:extLst>
        </c:ser>
        <c:ser>
          <c:idx val="1"/>
          <c:order val="1"/>
          <c:marker>
            <c:symbol val="none"/>
          </c:marker>
          <c:cat>
            <c:strRef>
              <c:f>Sheet2!$R$2:$S$2</c:f>
              <c:strCache>
                <c:ptCount val="2"/>
                <c:pt idx="0">
                  <c:v>Pre</c:v>
                </c:pt>
                <c:pt idx="1">
                  <c:v>Post</c:v>
                </c:pt>
              </c:strCache>
            </c:strRef>
          </c:cat>
          <c:val>
            <c:numRef>
              <c:f>Sheet2!$R$4:$S$4</c:f>
              <c:numCache>
                <c:formatCode>0</c:formatCode>
                <c:ptCount val="2"/>
                <c:pt idx="0">
                  <c:v>11</c:v>
                </c:pt>
                <c:pt idx="1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63A-BD48-B6D4-710FBD5DA7FD}"/>
            </c:ext>
          </c:extLst>
        </c:ser>
        <c:ser>
          <c:idx val="2"/>
          <c:order val="2"/>
          <c:marker>
            <c:symbol val="none"/>
          </c:marker>
          <c:cat>
            <c:strRef>
              <c:f>Sheet2!$R$2:$S$2</c:f>
              <c:strCache>
                <c:ptCount val="2"/>
                <c:pt idx="0">
                  <c:v>Pre</c:v>
                </c:pt>
                <c:pt idx="1">
                  <c:v>Post</c:v>
                </c:pt>
              </c:strCache>
            </c:strRef>
          </c:cat>
          <c:val>
            <c:numRef>
              <c:f>Sheet2!$R$5:$S$5</c:f>
              <c:numCache>
                <c:formatCode>General</c:formatCode>
                <c:ptCount val="2"/>
                <c:pt idx="0">
                  <c:v>18</c:v>
                </c:pt>
                <c:pt idx="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63A-BD48-B6D4-710FBD5DA7FD}"/>
            </c:ext>
          </c:extLst>
        </c:ser>
        <c:ser>
          <c:idx val="3"/>
          <c:order val="3"/>
          <c:marker>
            <c:symbol val="none"/>
          </c:marker>
          <c:cat>
            <c:strRef>
              <c:f>Sheet2!$R$2:$S$2</c:f>
              <c:strCache>
                <c:ptCount val="2"/>
                <c:pt idx="0">
                  <c:v>Pre</c:v>
                </c:pt>
                <c:pt idx="1">
                  <c:v>Post</c:v>
                </c:pt>
              </c:strCache>
            </c:strRef>
          </c:cat>
          <c:val>
            <c:numRef>
              <c:f>Sheet2!$R$6:$S$6</c:f>
              <c:numCache>
                <c:formatCode>General</c:formatCode>
                <c:ptCount val="2"/>
                <c:pt idx="0">
                  <c:v>22</c:v>
                </c:pt>
                <c:pt idx="1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63A-BD48-B6D4-710FBD5DA7FD}"/>
            </c:ext>
          </c:extLst>
        </c:ser>
        <c:ser>
          <c:idx val="4"/>
          <c:order val="4"/>
          <c:marker>
            <c:symbol val="none"/>
          </c:marker>
          <c:cat>
            <c:strRef>
              <c:f>Sheet2!$R$2:$S$2</c:f>
              <c:strCache>
                <c:ptCount val="2"/>
                <c:pt idx="0">
                  <c:v>Pre</c:v>
                </c:pt>
                <c:pt idx="1">
                  <c:v>Post</c:v>
                </c:pt>
              </c:strCache>
            </c:strRef>
          </c:cat>
          <c:val>
            <c:numRef>
              <c:f>Sheet2!$R$7:$S$7</c:f>
              <c:numCache>
                <c:formatCode>General</c:formatCode>
                <c:ptCount val="2"/>
                <c:pt idx="0">
                  <c:v>30</c:v>
                </c:pt>
                <c:pt idx="1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63A-BD48-B6D4-710FBD5DA7FD}"/>
            </c:ext>
          </c:extLst>
        </c:ser>
        <c:ser>
          <c:idx val="5"/>
          <c:order val="5"/>
          <c:marker>
            <c:symbol val="none"/>
          </c:marker>
          <c:cat>
            <c:strRef>
              <c:f>Sheet2!$R$2:$S$2</c:f>
              <c:strCache>
                <c:ptCount val="2"/>
                <c:pt idx="0">
                  <c:v>Pre</c:v>
                </c:pt>
                <c:pt idx="1">
                  <c:v>Post</c:v>
                </c:pt>
              </c:strCache>
            </c:strRef>
          </c:cat>
          <c:val>
            <c:numRef>
              <c:f>Sheet2!$R$8:$S$8</c:f>
              <c:numCache>
                <c:formatCode>General</c:formatCode>
                <c:ptCount val="2"/>
                <c:pt idx="0">
                  <c:v>7</c:v>
                </c:pt>
                <c:pt idx="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63A-BD48-B6D4-710FBD5DA7FD}"/>
            </c:ext>
          </c:extLst>
        </c:ser>
        <c:ser>
          <c:idx val="6"/>
          <c:order val="6"/>
          <c:marker>
            <c:symbol val="none"/>
          </c:marker>
          <c:cat>
            <c:strRef>
              <c:f>Sheet2!$R$2:$S$2</c:f>
              <c:strCache>
                <c:ptCount val="2"/>
                <c:pt idx="0">
                  <c:v>Pre</c:v>
                </c:pt>
                <c:pt idx="1">
                  <c:v>Post</c:v>
                </c:pt>
              </c:strCache>
            </c:strRef>
          </c:cat>
          <c:val>
            <c:numRef>
              <c:f>Sheet2!$R$9:$S$9</c:f>
              <c:numCache>
                <c:formatCode>General</c:formatCode>
                <c:ptCount val="2"/>
                <c:pt idx="0">
                  <c:v>14</c:v>
                </c:pt>
                <c:pt idx="1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63A-BD48-B6D4-710FBD5DA7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66211496"/>
        <c:axId val="261342184"/>
      </c:lineChart>
      <c:catAx>
        <c:axId val="2662114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61342184"/>
        <c:crosses val="autoZero"/>
        <c:auto val="1"/>
        <c:lblAlgn val="ctr"/>
        <c:lblOffset val="100"/>
        <c:noMultiLvlLbl val="0"/>
      </c:catAx>
      <c:valAx>
        <c:axId val="261342184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266211496"/>
        <c:crosses val="autoZero"/>
        <c:crossBetween val="between"/>
      </c:valAx>
    </c:plotArea>
    <c:legend>
      <c:legendPos val="r"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ECBI Pre-Post Data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Participant 1</c:v>
          </c:tx>
          <c:marker>
            <c:symbol val="none"/>
          </c:marker>
          <c:cat>
            <c:strRef>
              <c:f>Sheet2!$X$2:$Y$2</c:f>
              <c:strCache>
                <c:ptCount val="2"/>
                <c:pt idx="0">
                  <c:v>Pre</c:v>
                </c:pt>
                <c:pt idx="1">
                  <c:v>Post</c:v>
                </c:pt>
              </c:strCache>
            </c:strRef>
          </c:cat>
          <c:val>
            <c:numRef>
              <c:f>Sheet2!$X$3:$Y$3</c:f>
              <c:numCache>
                <c:formatCode>General</c:formatCode>
                <c:ptCount val="2"/>
                <c:pt idx="0">
                  <c:v>89</c:v>
                </c:pt>
                <c:pt idx="1">
                  <c:v>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43F-794B-8FD8-E06143105583}"/>
            </c:ext>
          </c:extLst>
        </c:ser>
        <c:ser>
          <c:idx val="1"/>
          <c:order val="1"/>
          <c:tx>
            <c:v>Participant 2</c:v>
          </c:tx>
          <c:marker>
            <c:symbol val="none"/>
          </c:marker>
          <c:cat>
            <c:strRef>
              <c:f>Sheet2!$X$2:$Y$2</c:f>
              <c:strCache>
                <c:ptCount val="2"/>
                <c:pt idx="0">
                  <c:v>Pre</c:v>
                </c:pt>
                <c:pt idx="1">
                  <c:v>Post</c:v>
                </c:pt>
              </c:strCache>
            </c:strRef>
          </c:cat>
          <c:val>
            <c:numRef>
              <c:f>Sheet2!$X$4:$Y$4</c:f>
              <c:numCache>
                <c:formatCode>General</c:formatCode>
                <c:ptCount val="2"/>
                <c:pt idx="0">
                  <c:v>127</c:v>
                </c:pt>
                <c:pt idx="1">
                  <c:v>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43F-794B-8FD8-E06143105583}"/>
            </c:ext>
          </c:extLst>
        </c:ser>
        <c:ser>
          <c:idx val="2"/>
          <c:order val="2"/>
          <c:tx>
            <c:v>Participant 3</c:v>
          </c:tx>
          <c:marker>
            <c:symbol val="none"/>
          </c:marker>
          <c:cat>
            <c:strRef>
              <c:f>Sheet2!$X$2:$Y$2</c:f>
              <c:strCache>
                <c:ptCount val="2"/>
                <c:pt idx="0">
                  <c:v>Pre</c:v>
                </c:pt>
                <c:pt idx="1">
                  <c:v>Post</c:v>
                </c:pt>
              </c:strCache>
            </c:strRef>
          </c:cat>
          <c:val>
            <c:numRef>
              <c:f>Sheet2!$X$5:$Y$5</c:f>
              <c:numCache>
                <c:formatCode>General</c:formatCode>
                <c:ptCount val="2"/>
                <c:pt idx="0">
                  <c:v>172</c:v>
                </c:pt>
                <c:pt idx="1">
                  <c:v>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43F-794B-8FD8-E06143105583}"/>
            </c:ext>
          </c:extLst>
        </c:ser>
        <c:ser>
          <c:idx val="3"/>
          <c:order val="3"/>
          <c:tx>
            <c:v>Participant 4</c:v>
          </c:tx>
          <c:marker>
            <c:symbol val="none"/>
          </c:marker>
          <c:cat>
            <c:strRef>
              <c:f>Sheet2!$X$2:$Y$2</c:f>
              <c:strCache>
                <c:ptCount val="2"/>
                <c:pt idx="0">
                  <c:v>Pre</c:v>
                </c:pt>
                <c:pt idx="1">
                  <c:v>Post</c:v>
                </c:pt>
              </c:strCache>
            </c:strRef>
          </c:cat>
          <c:val>
            <c:numRef>
              <c:f>Sheet2!$X$6:$Y$6</c:f>
              <c:numCache>
                <c:formatCode>General</c:formatCode>
                <c:ptCount val="2"/>
                <c:pt idx="0">
                  <c:v>108</c:v>
                </c:pt>
                <c:pt idx="1">
                  <c:v>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43F-794B-8FD8-E06143105583}"/>
            </c:ext>
          </c:extLst>
        </c:ser>
        <c:ser>
          <c:idx val="4"/>
          <c:order val="4"/>
          <c:tx>
            <c:v>Participant 5</c:v>
          </c:tx>
          <c:marker>
            <c:symbol val="none"/>
          </c:marker>
          <c:cat>
            <c:strRef>
              <c:f>Sheet2!$X$2:$Y$2</c:f>
              <c:strCache>
                <c:ptCount val="2"/>
                <c:pt idx="0">
                  <c:v>Pre</c:v>
                </c:pt>
                <c:pt idx="1">
                  <c:v>Post</c:v>
                </c:pt>
              </c:strCache>
            </c:strRef>
          </c:cat>
          <c:val>
            <c:numRef>
              <c:f>Sheet2!$X$7:$Y$7</c:f>
              <c:numCache>
                <c:formatCode>General</c:formatCode>
                <c:ptCount val="2"/>
                <c:pt idx="0">
                  <c:v>156</c:v>
                </c:pt>
                <c:pt idx="1">
                  <c:v>126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43F-794B-8FD8-E06143105583}"/>
            </c:ext>
          </c:extLst>
        </c:ser>
        <c:ser>
          <c:idx val="5"/>
          <c:order val="5"/>
          <c:tx>
            <c:v>Participant 6</c:v>
          </c:tx>
          <c:marker>
            <c:symbol val="none"/>
          </c:marker>
          <c:cat>
            <c:strRef>
              <c:f>Sheet2!$X$2:$Y$2</c:f>
              <c:strCache>
                <c:ptCount val="2"/>
                <c:pt idx="0">
                  <c:v>Pre</c:v>
                </c:pt>
                <c:pt idx="1">
                  <c:v>Post</c:v>
                </c:pt>
              </c:strCache>
            </c:strRef>
          </c:cat>
          <c:val>
            <c:numRef>
              <c:f>Sheet2!$X$8:$Y$8</c:f>
              <c:numCache>
                <c:formatCode>General</c:formatCode>
                <c:ptCount val="2"/>
                <c:pt idx="0">
                  <c:v>123</c:v>
                </c:pt>
                <c:pt idx="1">
                  <c:v>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43F-794B-8FD8-E06143105583}"/>
            </c:ext>
          </c:extLst>
        </c:ser>
        <c:ser>
          <c:idx val="6"/>
          <c:order val="6"/>
          <c:tx>
            <c:v>Participant 7</c:v>
          </c:tx>
          <c:marker>
            <c:symbol val="none"/>
          </c:marker>
          <c:cat>
            <c:strRef>
              <c:f>Sheet2!$X$2:$Y$2</c:f>
              <c:strCache>
                <c:ptCount val="2"/>
                <c:pt idx="0">
                  <c:v>Pre</c:v>
                </c:pt>
                <c:pt idx="1">
                  <c:v>Post</c:v>
                </c:pt>
              </c:strCache>
            </c:strRef>
          </c:cat>
          <c:val>
            <c:numRef>
              <c:f>Sheet2!$X$9:$Y$9</c:f>
              <c:numCache>
                <c:formatCode>General</c:formatCode>
                <c:ptCount val="2"/>
                <c:pt idx="0">
                  <c:v>120</c:v>
                </c:pt>
                <c:pt idx="1">
                  <c:v>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43F-794B-8FD8-E061431055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0651496"/>
        <c:axId val="331261144"/>
      </c:lineChart>
      <c:catAx>
        <c:axId val="3306514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31261144"/>
        <c:crosses val="autoZero"/>
        <c:auto val="1"/>
        <c:lblAlgn val="ctr"/>
        <c:lblOffset val="100"/>
        <c:noMultiLvlLbl val="0"/>
      </c:catAx>
      <c:valAx>
        <c:axId val="3312611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065149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6DCD21C-FC31-DC44-A70E-20AD3BB8E33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1B6035-4012-6D44-B86B-EC7FD3AAFA1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62495C-BDD7-4647-A31F-5A181D95A1C3}" type="datetimeFigureOut">
              <a:rPr lang="en-US" smtClean="0"/>
              <a:t>7/22/18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9832CC-6FB4-1644-A1BC-D04072C6F29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1B029A-CC09-5A46-88E1-6C4EE63ED5B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A3B12B-4CB6-7449-8197-B862C0B12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337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61441B-28C0-C544-A2D4-97EB98205002}" type="datetimeFigureOut">
              <a:rPr lang="en-US" smtClean="0"/>
              <a:pPr/>
              <a:t>7/22/18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2FF3C5-08F3-0948-9A85-8E97386177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704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FF3C5-08F3-0948-9A85-8E973861776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92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Trim</a:t>
            </a:r>
            <a:r>
              <a:rPr lang="en-US" baseline="0" dirty="0"/>
              <a:t> down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FF3C5-08F3-0948-9A85-8E973861776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64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Trim</a:t>
            </a:r>
            <a:r>
              <a:rPr lang="en-US" baseline="0" dirty="0"/>
              <a:t> down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FF3C5-08F3-0948-9A85-8E973861776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4261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FF3C5-08F3-0948-9A85-8E973861776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5262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FF3C5-08F3-0948-9A85-8E9738617769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9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>
              <a:effectLst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FF3C5-08F3-0948-9A85-8E9738617769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055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FF3C5-08F3-0948-9A85-8E9738617769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478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C8DDBE4-2CAA-8545-AA46-4C07A98BEE8D}" type="datetimeFigureOut">
              <a:rPr lang="en-US" smtClean="0"/>
              <a:pPr/>
              <a:t>7/22/18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40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DB93A9-DE17-42E8-A366-46C30944BF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DDBE4-2CAA-8545-AA46-4C07A98BEE8D}" type="datetimeFigureOut">
              <a:rPr lang="en-US" smtClean="0"/>
              <a:pPr/>
              <a:t>7/22/18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3C251-BF2B-3741-A219-6E0C0A8A7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1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3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4"/>
            <a:ext cx="2209800" cy="365125"/>
          </a:xfrm>
        </p:spPr>
        <p:txBody>
          <a:bodyPr/>
          <a:lstStyle/>
          <a:p>
            <a:fld id="{6C8DDBE4-2CAA-8545-AA46-4C07A98BEE8D}" type="datetimeFigureOut">
              <a:rPr lang="en-US" smtClean="0"/>
              <a:pPr/>
              <a:t>7/22/18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11" y="6248208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7B3C251-BF2B-3741-A219-6E0C0A8A7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DDBE4-2CAA-8545-AA46-4C07A98BEE8D}" type="datetimeFigureOut">
              <a:rPr lang="en-US" smtClean="0"/>
              <a:pPr/>
              <a:t>7/22/18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7B3C251-BF2B-3741-A219-6E0C0A8A7F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2" y="2743206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DDBE4-2CAA-8545-AA46-4C07A98BEE8D}" type="datetimeFigureOut">
              <a:rPr lang="en-US" smtClean="0"/>
              <a:pPr/>
              <a:t>7/22/18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2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7B3C251-BF2B-3741-A219-6E0C0A8A7F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C8DDBE4-2CAA-8545-AA46-4C07A98BEE8D}" type="datetimeFigureOut">
              <a:rPr lang="en-US" smtClean="0"/>
              <a:pPr/>
              <a:t>7/22/18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7B3C251-BF2B-3741-A219-6E0C0A8A7F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5"/>
            <a:ext cx="8153400" cy="869951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C8DDBE4-2CAA-8545-AA46-4C07A98BEE8D}" type="datetimeFigureOut">
              <a:rPr lang="en-US" smtClean="0"/>
              <a:pPr/>
              <a:t>7/22/18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7B3C251-BF2B-3741-A219-6E0C0A8A7F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DDBE4-2CAA-8545-AA46-4C07A98BEE8D}" type="datetimeFigureOut">
              <a:rPr lang="en-US" smtClean="0"/>
              <a:pPr/>
              <a:t>7/22/18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7B3C251-BF2B-3741-A219-6E0C0A8A7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DDBE4-2CAA-8545-AA46-4C07A98BEE8D}" type="datetimeFigureOut">
              <a:rPr lang="en-US" smtClean="0"/>
              <a:pPr/>
              <a:t>7/22/18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7B3C251-BF2B-3741-A219-6E0C0A8A7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5"/>
            <a:ext cx="8077200" cy="869951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DDBE4-2CAA-8545-AA46-4C07A98BEE8D}" type="datetimeFigureOut">
              <a:rPr lang="en-US" smtClean="0"/>
              <a:pPr/>
              <a:t>7/22/18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BDB93A9-DE17-42E8-A366-46C30944BF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C8DDBE4-2CAA-8545-AA46-4C07A98BEE8D}" type="datetimeFigureOut">
              <a:rPr lang="en-US" smtClean="0"/>
              <a:pPr/>
              <a:t>7/22/18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9"/>
          </a:xfrm>
        </p:spPr>
        <p:txBody>
          <a:bodyPr rtlCol="0"/>
          <a:lstStyle>
            <a:lvl1pPr>
              <a:defRPr sz="2800"/>
            </a:lvl1pPr>
          </a:lstStyle>
          <a:p>
            <a:fld id="{17B3C251-BF2B-3741-A219-6E0C0A8A7F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8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C8DDBE4-2CAA-8545-AA46-4C07A98BEE8D}" type="datetimeFigureOut">
              <a:rPr lang="en-US" smtClean="0"/>
              <a:pPr/>
              <a:t>7/22/18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10" y="6248208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3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7B3C251-BF2B-3741-A219-6E0C0A8A7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54" y="1910266"/>
            <a:ext cx="6477000" cy="3394691"/>
          </a:xfrm>
        </p:spPr>
        <p:txBody>
          <a:bodyPr>
            <a:normAutofit/>
          </a:bodyPr>
          <a:lstStyle/>
          <a:p>
            <a:r>
              <a:rPr lang="en-US" dirty="0"/>
              <a:t>Parent-Child Interaction Therapy:</a:t>
            </a:r>
            <a:br>
              <a:rPr lang="en-US" dirty="0"/>
            </a:br>
            <a:r>
              <a:rPr lang="en-US" sz="3200" dirty="0"/>
              <a:t>A Family Based intervention for children with </a:t>
            </a:r>
            <a:r>
              <a:rPr lang="en-US" sz="3200" dirty="0" err="1"/>
              <a:t>heariNG</a:t>
            </a:r>
            <a:r>
              <a:rPr lang="en-US" sz="3200" dirty="0"/>
              <a:t> Differences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76429" y="6228260"/>
            <a:ext cx="6705600" cy="35644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Elizabeth Adams, Ph.D.; Colleen </a:t>
            </a:r>
            <a:r>
              <a:rPr lang="en-US" dirty="0" err="1"/>
              <a:t>Caverly</a:t>
            </a:r>
            <a:r>
              <a:rPr lang="en-US" dirty="0"/>
              <a:t>, M.A. ; Lori Day, Ph.D.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39330" y="2838443"/>
            <a:ext cx="64243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4239" y="5531515"/>
            <a:ext cx="511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*DISCLOSURE STATEMENT</a:t>
            </a:r>
          </a:p>
        </p:txBody>
      </p:sp>
      <p:pic>
        <p:nvPicPr>
          <p:cNvPr id="7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073" y="401107"/>
            <a:ext cx="1689152" cy="1335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8824" y="538025"/>
            <a:ext cx="1990574" cy="106197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Characteristics of Parent Speech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Specific characteristics of parent speech are positively correlated with measures of children’s language development:</a:t>
            </a:r>
          </a:p>
          <a:p>
            <a:pPr lvl="1"/>
            <a:r>
              <a:rPr lang="en-US" dirty="0"/>
              <a:t>Questions and commands</a:t>
            </a:r>
          </a:p>
          <a:p>
            <a:pPr lvl="2"/>
            <a:r>
              <a:rPr lang="en-US" dirty="0"/>
              <a:t>Frequent use of directives and corrective statements correlate with delays in language </a:t>
            </a:r>
          </a:p>
          <a:p>
            <a:pPr lvl="2"/>
            <a:r>
              <a:rPr lang="en-US" dirty="0"/>
              <a:t>Parent behavior in free play </a:t>
            </a:r>
          </a:p>
          <a:p>
            <a:pPr lvl="1"/>
            <a:r>
              <a:rPr lang="en-US" dirty="0"/>
              <a:t>Most facilitative to language development</a:t>
            </a:r>
          </a:p>
          <a:p>
            <a:pPr lvl="2"/>
            <a:r>
              <a:rPr lang="en-US" dirty="0"/>
              <a:t>Parent focuses on same activity as the child</a:t>
            </a:r>
          </a:p>
          <a:p>
            <a:pPr lvl="2"/>
            <a:r>
              <a:rPr lang="en-US" dirty="0"/>
              <a:t>Engages the child in conversation by eliciting child verbal replies</a:t>
            </a:r>
          </a:p>
          <a:p>
            <a:pPr lvl="2"/>
            <a:r>
              <a:rPr lang="en-US" dirty="0"/>
              <a:t>Contingently responds to child speech </a:t>
            </a:r>
          </a:p>
        </p:txBody>
      </p:sp>
      <p:sp>
        <p:nvSpPr>
          <p:cNvPr id="4" name="Rectangle 3"/>
          <p:cNvSpPr/>
          <p:nvPr/>
        </p:nvSpPr>
        <p:spPr>
          <a:xfrm>
            <a:off x="263581" y="6249894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/>
              <a:t>Dunn &amp; Dunn, 1981; </a:t>
            </a:r>
            <a:r>
              <a:rPr lang="en-US" sz="1400" dirty="0" err="1"/>
              <a:t>Hammill</a:t>
            </a:r>
            <a:r>
              <a:rPr lang="en-US" sz="1400" dirty="0"/>
              <a:t> &amp; Newcomer, 1988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PCIT for Children with Hearing Differences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PCIT has been shown to improve:</a:t>
            </a:r>
          </a:p>
          <a:p>
            <a:pPr lvl="1"/>
            <a:r>
              <a:rPr lang="en-US" dirty="0"/>
              <a:t>Oppositional behavior in children </a:t>
            </a:r>
          </a:p>
          <a:p>
            <a:pPr lvl="2"/>
            <a:r>
              <a:rPr lang="en-US" dirty="0"/>
              <a:t>Traditional implementation of PCIT</a:t>
            </a:r>
          </a:p>
          <a:p>
            <a:pPr lvl="1"/>
            <a:r>
              <a:rPr lang="en-US" dirty="0"/>
              <a:t>Language – specifically pragmatic language</a:t>
            </a:r>
          </a:p>
          <a:p>
            <a:pPr lvl="1"/>
            <a:r>
              <a:rPr lang="en-US" dirty="0"/>
              <a:t>Developmental play </a:t>
            </a:r>
          </a:p>
          <a:p>
            <a:pPr lvl="1"/>
            <a:r>
              <a:rPr lang="en-US" dirty="0" err="1"/>
              <a:t>Prosocial</a:t>
            </a:r>
            <a:r>
              <a:rPr lang="en-US" dirty="0"/>
              <a:t> behavior</a:t>
            </a:r>
          </a:p>
          <a:p>
            <a:r>
              <a:rPr lang="en-US" dirty="0"/>
              <a:t>Increase positive interactions with parents</a:t>
            </a:r>
          </a:p>
          <a:p>
            <a:pPr lvl="1"/>
            <a:r>
              <a:rPr lang="en-US" dirty="0"/>
              <a:t>Improve parental interaction style by increasing:</a:t>
            </a:r>
          </a:p>
          <a:p>
            <a:pPr lvl="2"/>
            <a:r>
              <a:rPr lang="en-US" dirty="0"/>
              <a:t>Reflective listening</a:t>
            </a:r>
          </a:p>
          <a:p>
            <a:pPr lvl="2"/>
            <a:r>
              <a:rPr lang="en-US" dirty="0"/>
              <a:t>Physical proximity</a:t>
            </a:r>
          </a:p>
          <a:p>
            <a:pPr lvl="2"/>
            <a:r>
              <a:rPr lang="en-US" dirty="0" err="1"/>
              <a:t>Prosocial</a:t>
            </a:r>
            <a:r>
              <a:rPr lang="en-US" dirty="0"/>
              <a:t> verbalizations</a:t>
            </a:r>
          </a:p>
          <a:p>
            <a:pPr lvl="2"/>
            <a:r>
              <a:rPr lang="en-US" dirty="0"/>
              <a:t>Parental locus of control </a:t>
            </a:r>
          </a:p>
          <a:p>
            <a:pPr lvl="1"/>
            <a:r>
              <a:rPr lang="en-US" dirty="0"/>
              <a:t>Decreasing criticism and negative talk</a:t>
            </a:r>
          </a:p>
          <a:p>
            <a:pPr lvl="1"/>
            <a:r>
              <a:rPr lang="en-US" dirty="0"/>
              <a:t>Decreasing parental distress  </a:t>
            </a:r>
          </a:p>
        </p:txBody>
      </p:sp>
      <p:sp>
        <p:nvSpPr>
          <p:cNvPr id="4" name="Rectangle 3"/>
          <p:cNvSpPr/>
          <p:nvPr/>
        </p:nvSpPr>
        <p:spPr>
          <a:xfrm>
            <a:off x="612648" y="6280673"/>
            <a:ext cx="37965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/>
              <a:t>Eyberg</a:t>
            </a:r>
            <a:r>
              <a:rPr lang="en-US" sz="1400" dirty="0"/>
              <a:t>, Nelson, &amp; Boggs, 2008; PCIT International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7797" y="2619396"/>
            <a:ext cx="2458261" cy="2458261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Parent Skill Changes in River Pilot Study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8 River School Families </a:t>
            </a:r>
          </a:p>
          <a:p>
            <a:r>
              <a:rPr lang="en-US" dirty="0"/>
              <a:t>Pre-post language data and parent data collected</a:t>
            </a:r>
          </a:p>
        </p:txBody>
      </p:sp>
      <p:graphicFrame>
        <p:nvGraphicFramePr>
          <p:cNvPr id="6" name="Chart 5"/>
          <p:cNvGraphicFramePr/>
          <p:nvPr/>
        </p:nvGraphicFramePr>
        <p:xfrm>
          <a:off x="326291" y="3549540"/>
          <a:ext cx="4219878" cy="33084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4546169" y="279102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111519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Mean Length Utterance - MLU </a:t>
            </a:r>
          </a:p>
        </p:txBody>
      </p:sp>
      <p:pic>
        <p:nvPicPr>
          <p:cNvPr id="4" name="Content Placeholder 3" descr="MLU M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l="-4672" r="-4672"/>
          <a:stretch>
            <a:fillRect/>
          </a:stretch>
        </p:blipFill>
        <p:spPr>
          <a:xfrm>
            <a:off x="10" y="1689575"/>
            <a:ext cx="5064125" cy="2792368"/>
          </a:xfrm>
        </p:spPr>
      </p:pic>
      <p:pic>
        <p:nvPicPr>
          <p:cNvPr id="5" name="Picture 4" descr="MLU 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5760" y="3715131"/>
            <a:ext cx="4590288" cy="276148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064126" y="2159000"/>
            <a:ext cx="3701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Effect Size:  </a:t>
            </a:r>
            <a:r>
              <a:rPr lang="en-US" dirty="0" err="1"/>
              <a:t>r</a:t>
            </a:r>
            <a:r>
              <a:rPr lang="en-US" dirty="0"/>
              <a:t>=0.52 (large)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6581" y="5116287"/>
            <a:ext cx="3574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Effect size:  </a:t>
            </a:r>
            <a:r>
              <a:rPr lang="en-US" dirty="0" err="1"/>
              <a:t>r</a:t>
            </a:r>
            <a:r>
              <a:rPr lang="en-US" dirty="0"/>
              <a:t>=0.44 (Medium)</a:t>
            </a:r>
          </a:p>
        </p:txBody>
      </p:sp>
    </p:spTree>
    <p:extLst>
      <p:ext uri="{BB962C8B-B14F-4D97-AF65-F5344CB8AC3E}">
        <p14:creationId xmlns:p14="http://schemas.microsoft.com/office/powerpoint/2010/main" val="15848491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PPVT Change in Scores</a:t>
            </a:r>
          </a:p>
        </p:txBody>
      </p:sp>
      <p:pic>
        <p:nvPicPr>
          <p:cNvPr id="7" name="Content Placeholder 6" descr="PPVT bar graph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l="-16821" r="-16821"/>
          <a:stretch>
            <a:fillRect/>
          </a:stretch>
        </p:blipFill>
        <p:spPr>
          <a:xfrm>
            <a:off x="612648" y="1600200"/>
            <a:ext cx="8153400" cy="4495800"/>
          </a:xfrm>
        </p:spPr>
      </p:pic>
      <p:sp>
        <p:nvSpPr>
          <p:cNvPr id="8" name="TextBox 7"/>
          <p:cNvSpPr txBox="1"/>
          <p:nvPr/>
        </p:nvSpPr>
        <p:spPr>
          <a:xfrm>
            <a:off x="1683087" y="6198137"/>
            <a:ext cx="6100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Effect Size: </a:t>
            </a:r>
            <a:r>
              <a:rPr lang="en-US" dirty="0" err="1"/>
              <a:t>r</a:t>
            </a:r>
            <a:r>
              <a:rPr lang="en-US" dirty="0"/>
              <a:t> = 0.85 (large)</a:t>
            </a:r>
          </a:p>
        </p:txBody>
      </p:sp>
    </p:spTree>
    <p:extLst>
      <p:ext uri="{BB962C8B-B14F-4D97-AF65-F5344CB8AC3E}">
        <p14:creationId xmlns:p14="http://schemas.microsoft.com/office/powerpoint/2010/main" val="13193516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Change in Child Behavior - PDI </a:t>
            </a:r>
          </a:p>
        </p:txBody>
      </p:sp>
      <p:graphicFrame>
        <p:nvGraphicFramePr>
          <p:cNvPr id="4" name="Chart 3"/>
          <p:cNvGraphicFramePr/>
          <p:nvPr/>
        </p:nvGraphicFramePr>
        <p:xfrm>
          <a:off x="2286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868947" y="5080000"/>
            <a:ext cx="755315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Results from paired-samples </a:t>
            </a:r>
            <a:r>
              <a:rPr lang="en-US" dirty="0" err="1"/>
              <a:t>t</a:t>
            </a:r>
            <a:r>
              <a:rPr lang="en-US" dirty="0"/>
              <a:t>-tests, with a </a:t>
            </a:r>
            <a:r>
              <a:rPr lang="en-US" dirty="0" err="1"/>
              <a:t>Bonferroni</a:t>
            </a:r>
            <a:r>
              <a:rPr lang="en-US" dirty="0"/>
              <a:t> correction, revealed that there was a statistically significant improvement in child behavior </a:t>
            </a:r>
          </a:p>
          <a:p>
            <a:r>
              <a:rPr lang="en-US" dirty="0"/>
              <a:t>(t(6) = 5.310, </a:t>
            </a:r>
            <a:r>
              <a:rPr lang="en-US" dirty="0" err="1"/>
              <a:t>p</a:t>
            </a:r>
            <a:r>
              <a:rPr lang="en-US" dirty="0"/>
              <a:t> = .002). </a:t>
            </a:r>
          </a:p>
        </p:txBody>
      </p:sp>
    </p:spTree>
    <p:extLst>
      <p:ext uri="{BB962C8B-B14F-4D97-AF65-F5344CB8AC3E}">
        <p14:creationId xmlns:p14="http://schemas.microsoft.com/office/powerpoint/2010/main" val="15744086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PCIT with Families who use ASL</a:t>
            </a:r>
          </a:p>
        </p:txBody>
      </p:sp>
    </p:spTree>
    <p:extLst>
      <p:ext uri="{BB962C8B-B14F-4D97-AF65-F5344CB8AC3E}">
        <p14:creationId xmlns:p14="http://schemas.microsoft.com/office/powerpoint/2010/main" val="20614961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PCIT in ASL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Is it feasible to do PCIT in American Sign Language?</a:t>
            </a:r>
          </a:p>
          <a:p>
            <a:pPr lvl="1"/>
            <a:r>
              <a:rPr lang="en-US" dirty="0"/>
              <a:t>Adapted PCIT manual following a general adaptation process </a:t>
            </a:r>
          </a:p>
          <a:p>
            <a:pPr lvl="1"/>
            <a:r>
              <a:rPr lang="en-US" dirty="0"/>
              <a:t>Piloting PCIT in ASL with a group of heterogeneous families</a:t>
            </a:r>
          </a:p>
          <a:p>
            <a:r>
              <a:rPr lang="en-US" dirty="0"/>
              <a:t>Preliminary data suggest that PCIT is effective with this population</a:t>
            </a:r>
          </a:p>
          <a:p>
            <a:r>
              <a:rPr lang="en-US" dirty="0"/>
              <a:t>Each family unique with regard to communication, learning style, family dynamics, and additional needs/considerations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9433" y="6264322"/>
            <a:ext cx="20881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1400" dirty="0"/>
              <a:t>Baumann et al., 2015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757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Rationale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Previous studies of effectiveness of PCIT with families who use sign language </a:t>
            </a:r>
          </a:p>
          <a:p>
            <a:pPr lvl="1"/>
            <a:r>
              <a:rPr lang="en-US" dirty="0"/>
              <a:t>Non-signing clinician</a:t>
            </a:r>
          </a:p>
          <a:p>
            <a:pPr lvl="1"/>
            <a:r>
              <a:rPr lang="en-US" dirty="0"/>
              <a:t>Use of interpreters</a:t>
            </a:r>
          </a:p>
          <a:p>
            <a:pPr lvl="1"/>
            <a:r>
              <a:rPr lang="en-US" dirty="0"/>
              <a:t>Complicated treatment modifications</a:t>
            </a:r>
          </a:p>
          <a:p>
            <a:r>
              <a:rPr lang="en-US" dirty="0"/>
              <a:t>Pure sampling using direct communication to eliminate confounds</a:t>
            </a:r>
          </a:p>
          <a:p>
            <a:r>
              <a:rPr lang="en-US" dirty="0"/>
              <a:t>Systematic generalization to assist other clinicians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6603" y="6323111"/>
            <a:ext cx="39424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Armstrong, David, </a:t>
            </a:r>
            <a:r>
              <a:rPr lang="en-US" sz="1400"/>
              <a:t>&amp; Goldberg, </a:t>
            </a:r>
            <a:r>
              <a:rPr lang="en-US" sz="1400" dirty="0"/>
              <a:t>2014; Shinn, 2013</a:t>
            </a:r>
          </a:p>
        </p:txBody>
      </p:sp>
    </p:spTree>
    <p:extLst>
      <p:ext uri="{BB962C8B-B14F-4D97-AF65-F5344CB8AC3E}">
        <p14:creationId xmlns:p14="http://schemas.microsoft.com/office/powerpoint/2010/main" val="5067410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Coding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Development of DPICS addendum for situations where English-based rules don’t apply</a:t>
            </a:r>
          </a:p>
          <a:p>
            <a:pPr lvl="1"/>
            <a:r>
              <a:rPr lang="en-US" dirty="0"/>
              <a:t>Tapping/hand waving</a:t>
            </a:r>
          </a:p>
          <a:p>
            <a:pPr lvl="1"/>
            <a:r>
              <a:rPr lang="en-US" dirty="0"/>
              <a:t>Ambiguous signed phrases</a:t>
            </a:r>
          </a:p>
          <a:p>
            <a:pPr lvl="2"/>
            <a:r>
              <a:rPr lang="en-US" dirty="0"/>
              <a:t>CAR CL:3</a:t>
            </a:r>
            <a:r>
              <a:rPr lang="en-US" sz="1800" dirty="0"/>
              <a:t>(car moves to the left)</a:t>
            </a:r>
          </a:p>
          <a:p>
            <a:pPr lvl="1"/>
            <a:r>
              <a:rPr lang="en-US" dirty="0"/>
              <a:t>Non-manual markers</a:t>
            </a:r>
          </a:p>
          <a:p>
            <a:pPr lvl="2"/>
            <a:r>
              <a:rPr lang="en-US" dirty="0"/>
              <a:t>Ex: Eyebrow raise to indicate question</a:t>
            </a:r>
          </a:p>
          <a:p>
            <a:r>
              <a:rPr lang="en-US" dirty="0"/>
              <a:t>Mindfulness of gestures vs. signs</a:t>
            </a:r>
          </a:p>
          <a:p>
            <a:r>
              <a:rPr lang="en-US" dirty="0"/>
              <a:t>Video reliability checks on coaching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720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Wellbeing of Parents/Families of Children with Hearing Differences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4842" y="1856097"/>
            <a:ext cx="8411206" cy="4421874"/>
          </a:xfrm>
        </p:spPr>
        <p:txBody>
          <a:bodyPr>
            <a:normAutofit/>
          </a:bodyPr>
          <a:lstStyle/>
          <a:p>
            <a:r>
              <a:rPr lang="en-US" dirty="0"/>
              <a:t>Disability-specific stressors lead to lower levels of parental wellbeing</a:t>
            </a:r>
          </a:p>
          <a:p>
            <a:r>
              <a:rPr lang="en-US" dirty="0"/>
              <a:t>Parents report:</a:t>
            </a:r>
          </a:p>
          <a:p>
            <a:pPr lvl="1"/>
            <a:r>
              <a:rPr lang="en-US" dirty="0"/>
              <a:t>Communication difficulties</a:t>
            </a:r>
          </a:p>
          <a:p>
            <a:pPr lvl="1"/>
            <a:r>
              <a:rPr lang="en-US" dirty="0"/>
              <a:t>Behavioral concerns</a:t>
            </a:r>
          </a:p>
          <a:p>
            <a:pPr lvl="1"/>
            <a:r>
              <a:rPr lang="en-US" dirty="0"/>
              <a:t>Lack of available information/services</a:t>
            </a:r>
          </a:p>
          <a:p>
            <a:pPr lvl="1"/>
            <a:r>
              <a:rPr lang="en-US" dirty="0"/>
              <a:t>Depression/Isolation</a:t>
            </a:r>
          </a:p>
          <a:p>
            <a:r>
              <a:rPr lang="en-US" dirty="0"/>
              <a:t>What are parents asking for?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54842" y="6294842"/>
            <a:ext cx="58046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/>
              <a:t>Hintermair</a:t>
            </a:r>
            <a:r>
              <a:rPr lang="en-US" sz="1400" dirty="0"/>
              <a:t>, 2006; Lederberg &amp; </a:t>
            </a:r>
            <a:r>
              <a:rPr lang="en-US" sz="1400" dirty="0" err="1"/>
              <a:t>Golbach</a:t>
            </a:r>
            <a:r>
              <a:rPr lang="en-US" sz="1400" dirty="0"/>
              <a:t>, 2002; </a:t>
            </a:r>
          </a:p>
          <a:p>
            <a:r>
              <a:rPr lang="en-US" sz="1400" dirty="0" err="1"/>
              <a:t>Sarant</a:t>
            </a:r>
            <a:r>
              <a:rPr lang="en-US" sz="1400" dirty="0"/>
              <a:t> &amp; Gerrard, 2013; </a:t>
            </a:r>
            <a:r>
              <a:rPr lang="en-US" sz="1400" dirty="0" err="1"/>
              <a:t>Quittner</a:t>
            </a:r>
            <a:r>
              <a:rPr lang="en-US" sz="1400" dirty="0"/>
              <a:t> et al., 2010</a:t>
            </a:r>
          </a:p>
        </p:txBody>
      </p:sp>
    </p:spTree>
    <p:extLst>
      <p:ext uri="{BB962C8B-B14F-4D97-AF65-F5344CB8AC3E}">
        <p14:creationId xmlns:p14="http://schemas.microsoft.com/office/powerpoint/2010/main" val="12639132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Coaching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In-room coaching</a:t>
            </a:r>
          </a:p>
          <a:p>
            <a:r>
              <a:rPr lang="en-US" dirty="0"/>
              <a:t>Movement throughout the room to be visible to family</a:t>
            </a:r>
          </a:p>
          <a:p>
            <a:r>
              <a:rPr lang="en-US" dirty="0"/>
              <a:t>Discrimination between who is talking to whom</a:t>
            </a:r>
          </a:p>
          <a:p>
            <a:r>
              <a:rPr lang="en-US" dirty="0"/>
              <a:t>Clear distinction between line feeding and other coaching statements</a:t>
            </a:r>
          </a:p>
          <a:p>
            <a:r>
              <a:rPr lang="en-US" dirty="0"/>
              <a:t>Length and timing of coaching statements</a:t>
            </a:r>
          </a:p>
        </p:txBody>
      </p:sp>
    </p:spTree>
    <p:extLst>
      <p:ext uri="{BB962C8B-B14F-4D97-AF65-F5344CB8AC3E}">
        <p14:creationId xmlns:p14="http://schemas.microsoft.com/office/powerpoint/2010/main" val="19438871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Implemented Modifications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50872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CDI SESSIONS</a:t>
            </a:r>
          </a:p>
          <a:p>
            <a:r>
              <a:rPr lang="en-US" dirty="0"/>
              <a:t>CDI/PRIDE skills key terms</a:t>
            </a:r>
          </a:p>
          <a:p>
            <a:pPr lvl="1"/>
            <a:r>
              <a:rPr lang="en-US" dirty="0"/>
              <a:t>Ex: Labeled vs. Unlabeled Praise</a:t>
            </a:r>
          </a:p>
          <a:p>
            <a:r>
              <a:rPr lang="en-US" dirty="0"/>
              <a:t>Video “handout” of PRIDE skills</a:t>
            </a:r>
          </a:p>
          <a:p>
            <a:r>
              <a:rPr lang="en-US" dirty="0"/>
              <a:t>Extra PRIDE skill examples</a:t>
            </a:r>
          </a:p>
          <a:p>
            <a:pPr lvl="1"/>
            <a:r>
              <a:rPr lang="en-US" dirty="0"/>
              <a:t>Appropriate to ASL</a:t>
            </a:r>
          </a:p>
          <a:p>
            <a:pPr marL="0" indent="0">
              <a:buNone/>
            </a:pPr>
            <a:r>
              <a:rPr lang="en-US" b="1" dirty="0"/>
              <a:t>PDI SESSIONS</a:t>
            </a:r>
          </a:p>
          <a:p>
            <a:r>
              <a:rPr lang="en-US" dirty="0"/>
              <a:t>Time-Out Verbatim in ASL</a:t>
            </a:r>
          </a:p>
          <a:p>
            <a:pPr lvl="1"/>
            <a:r>
              <a:rPr lang="en-US" dirty="0"/>
              <a:t>Video “handout”</a:t>
            </a:r>
          </a:p>
          <a:p>
            <a:r>
              <a:rPr lang="en-US" dirty="0"/>
              <a:t>Managing eye contact when giving a command</a:t>
            </a:r>
          </a:p>
          <a:p>
            <a:r>
              <a:rPr lang="en-US" dirty="0"/>
              <a:t>Coding commands</a:t>
            </a:r>
          </a:p>
          <a:p>
            <a:pPr lvl="1"/>
            <a:r>
              <a:rPr lang="en-US" dirty="0"/>
              <a:t>Ex: Tapping on shoulder/hand waving</a:t>
            </a:r>
          </a:p>
        </p:txBody>
      </p:sp>
    </p:spTree>
    <p:extLst>
      <p:ext uri="{BB962C8B-B14F-4D97-AF65-F5344CB8AC3E}">
        <p14:creationId xmlns:p14="http://schemas.microsoft.com/office/powerpoint/2010/main" val="15927393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Preliminary Evidence: Child Behavior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259" y="2057400"/>
            <a:ext cx="6564178" cy="3619500"/>
          </a:xfrm>
        </p:spPr>
      </p:pic>
      <p:sp>
        <p:nvSpPr>
          <p:cNvPr id="5" name="TextBox 4"/>
          <p:cNvSpPr txBox="1"/>
          <p:nvPr/>
        </p:nvSpPr>
        <p:spPr>
          <a:xfrm>
            <a:off x="1003300" y="6337300"/>
            <a:ext cx="3797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 Indicates incomplete treatment</a:t>
            </a:r>
          </a:p>
        </p:txBody>
      </p:sp>
    </p:spTree>
    <p:extLst>
      <p:ext uri="{BB962C8B-B14F-4D97-AF65-F5344CB8AC3E}">
        <p14:creationId xmlns:p14="http://schemas.microsoft.com/office/powerpoint/2010/main" val="13073308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Preliminary Evidence: Parent Skills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48" y="1697646"/>
            <a:ext cx="4492752" cy="2477312"/>
          </a:xfrm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9100" y="4075594"/>
            <a:ext cx="4536948" cy="250168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31800" y="6269499"/>
            <a:ext cx="3797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 Indicates incomplete treatment</a:t>
            </a:r>
          </a:p>
        </p:txBody>
      </p:sp>
    </p:spTree>
    <p:extLst>
      <p:ext uri="{BB962C8B-B14F-4D97-AF65-F5344CB8AC3E}">
        <p14:creationId xmlns:p14="http://schemas.microsoft.com/office/powerpoint/2010/main" val="5921059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Ongoing/Future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971794" cy="5005316"/>
          </a:xfrm>
        </p:spPr>
        <p:txBody>
          <a:bodyPr>
            <a:normAutofit/>
          </a:bodyPr>
          <a:lstStyle/>
          <a:p>
            <a:r>
              <a:rPr lang="en-US" dirty="0"/>
              <a:t>Efficacy of proposed/implemented ASL modifications</a:t>
            </a:r>
          </a:p>
          <a:p>
            <a:r>
              <a:rPr lang="en-US" dirty="0"/>
              <a:t>ASL Translation of Parent Handouts</a:t>
            </a:r>
          </a:p>
          <a:p>
            <a:r>
              <a:rPr lang="en-US" dirty="0"/>
              <a:t>DPICS Addendum – ASL Coding</a:t>
            </a:r>
          </a:p>
          <a:p>
            <a:r>
              <a:rPr lang="en-US" dirty="0"/>
              <a:t>PCIT as a language intervention for parent-child dyads with weak shared communication</a:t>
            </a:r>
          </a:p>
          <a:p>
            <a:r>
              <a:rPr lang="en-US" dirty="0"/>
              <a:t>Feasibility of PCIT using head mount display technology</a:t>
            </a:r>
          </a:p>
          <a:p>
            <a:r>
              <a:rPr lang="en-US" dirty="0"/>
              <a:t>Coding reliability through </a:t>
            </a:r>
            <a:br>
              <a:rPr lang="en-US" dirty="0"/>
            </a:br>
            <a:r>
              <a:rPr lang="en-US" dirty="0"/>
              <a:t>utilization of interpreters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8" t="2351" r="939" b="2382"/>
          <a:stretch/>
        </p:blipFill>
        <p:spPr>
          <a:xfrm>
            <a:off x="5634681" y="5084804"/>
            <a:ext cx="3101546" cy="1729947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55768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714500"/>
            <a:ext cx="8153400" cy="4824024"/>
          </a:xfrm>
        </p:spPr>
        <p:txBody>
          <a:bodyPr>
            <a:noAutofit/>
          </a:bodyPr>
          <a:lstStyle/>
          <a:p>
            <a:pPr marL="342900" indent="-342900">
              <a:buNone/>
            </a:pPr>
            <a:r>
              <a:rPr lang="en-US" sz="1100" dirty="0"/>
              <a:t>Armstrong, K., David, A., &amp; Goldberg, K. (2014). Parent-Child Interaction Therapy With Deaf Parents and Their Hearing Child: A Case Study. </a:t>
            </a:r>
            <a:r>
              <a:rPr lang="en-US" sz="1100" i="1" dirty="0"/>
              <a:t>Clinical Case Studies</a:t>
            </a:r>
            <a:r>
              <a:rPr lang="en-US" sz="1100" dirty="0"/>
              <a:t>, </a:t>
            </a:r>
            <a:r>
              <a:rPr lang="en-US" sz="1100" i="1" dirty="0"/>
              <a:t>13</a:t>
            </a:r>
            <a:r>
              <a:rPr lang="en-US" sz="1100" dirty="0"/>
              <a:t>(2), 115–127. </a:t>
            </a:r>
          </a:p>
          <a:p>
            <a:pPr marL="342900" indent="-342900">
              <a:buNone/>
            </a:pPr>
            <a:r>
              <a:rPr lang="en-US" sz="1100" dirty="0"/>
              <a:t>Baumann, A. a., Powell, B. J., Kohl, P. L., </a:t>
            </a:r>
            <a:r>
              <a:rPr lang="en-US" sz="1100" dirty="0" err="1"/>
              <a:t>Tabak</a:t>
            </a:r>
            <a:r>
              <a:rPr lang="en-US" sz="1100" dirty="0"/>
              <a:t>, R. G., </a:t>
            </a:r>
            <a:r>
              <a:rPr lang="en-US" sz="1100" dirty="0" err="1"/>
              <a:t>Penalba</a:t>
            </a:r>
            <a:r>
              <a:rPr lang="en-US" sz="1100" dirty="0"/>
              <a:t>, V., Proctor, E. K., </a:t>
            </a:r>
            <a:r>
              <a:rPr lang="en-US" sz="1100" dirty="0" err="1"/>
              <a:t>Domenech</a:t>
            </a:r>
            <a:r>
              <a:rPr lang="en-US" sz="1100" dirty="0"/>
              <a:t>-Rodriguez, M.M., &amp; </a:t>
            </a:r>
            <a:r>
              <a:rPr lang="en-US" sz="1100" dirty="0" err="1"/>
              <a:t>Cabassa</a:t>
            </a:r>
            <a:r>
              <a:rPr lang="en-US" sz="1100" dirty="0"/>
              <a:t>, L. J. (2015). Cultural adaptation and implementation of evidence-based parent-training: A systematic review and critique of guiding evidence. </a:t>
            </a:r>
            <a:r>
              <a:rPr lang="en-US" sz="1100" i="1" dirty="0"/>
              <a:t>Children and Youth Services Review</a:t>
            </a:r>
            <a:r>
              <a:rPr lang="en-US" sz="1100" dirty="0"/>
              <a:t>, </a:t>
            </a:r>
            <a:r>
              <a:rPr lang="en-US" sz="1100" i="1" dirty="0"/>
              <a:t>53</a:t>
            </a:r>
            <a:r>
              <a:rPr lang="en-US" sz="1100" dirty="0"/>
              <a:t>, 113–120. </a:t>
            </a:r>
          </a:p>
          <a:p>
            <a:pPr>
              <a:buNone/>
            </a:pPr>
            <a:r>
              <a:rPr lang="en-US" sz="1100" dirty="0"/>
              <a:t>Cohen, N.J. (2001). </a:t>
            </a:r>
            <a:r>
              <a:rPr lang="en-US" sz="1100" i="1" dirty="0"/>
              <a:t>Language impairment and psychopathology in infants, children, and adolescents. </a:t>
            </a:r>
            <a:r>
              <a:rPr lang="en-US" sz="1100" dirty="0"/>
              <a:t>Thousand Oaks, CA: Sage. </a:t>
            </a:r>
          </a:p>
          <a:p>
            <a:pPr>
              <a:buNone/>
            </a:pPr>
            <a:r>
              <a:rPr lang="en-US" sz="1100" dirty="0"/>
              <a:t>Dunn, L.W., &amp; Dunn, L.M. (1981). </a:t>
            </a:r>
            <a:r>
              <a:rPr lang="en-US" sz="1100" i="1" dirty="0"/>
              <a:t>Peabody Picture Vocabulary Test- Revised </a:t>
            </a:r>
            <a:r>
              <a:rPr lang="en-US" sz="1100" dirty="0"/>
              <a:t>(Forms L and M). Circle Pines, MN: American Guidance Service. </a:t>
            </a:r>
          </a:p>
          <a:p>
            <a:pPr>
              <a:buNone/>
            </a:pPr>
            <a:r>
              <a:rPr lang="en-US" sz="1100" dirty="0" err="1"/>
              <a:t>Eyberg</a:t>
            </a:r>
            <a:r>
              <a:rPr lang="en-US" sz="1100" dirty="0"/>
              <a:t>, S.M. (1999) </a:t>
            </a:r>
            <a:r>
              <a:rPr lang="en-US" sz="1100" i="1" dirty="0"/>
              <a:t>PCIT Manual</a:t>
            </a:r>
            <a:r>
              <a:rPr lang="en-US" sz="1100" dirty="0"/>
              <a:t>. Available on-line at </a:t>
            </a:r>
            <a:r>
              <a:rPr lang="en-US" sz="1100" dirty="0" err="1"/>
              <a:t>www.PCIT.org</a:t>
            </a:r>
            <a:r>
              <a:rPr lang="en-US" sz="1100" dirty="0"/>
              <a:t> [see PCIT Information and Material]. </a:t>
            </a:r>
          </a:p>
          <a:p>
            <a:pPr>
              <a:buNone/>
            </a:pPr>
            <a:r>
              <a:rPr lang="en-US" sz="1100" dirty="0" err="1"/>
              <a:t>Eyberg</a:t>
            </a:r>
            <a:r>
              <a:rPr lang="en-US" sz="1100" dirty="0"/>
              <a:t>, S.M., &amp; Boggs, S.R. (1989). Parent training for oppositional-defiant preschoolers. In C. E. Schaefer &amp; J. M. </a:t>
            </a:r>
            <a:r>
              <a:rPr lang="en-US" sz="1100" dirty="0" err="1"/>
              <a:t>Briesmeister</a:t>
            </a:r>
            <a:r>
              <a:rPr lang="en-US" sz="1100" dirty="0"/>
              <a:t> (Eds.), </a:t>
            </a:r>
            <a:r>
              <a:rPr lang="en-US" sz="1100" i="1" dirty="0"/>
              <a:t>Handbook of parent-training: Parents as co-therapists for children’s behavior problems </a:t>
            </a:r>
            <a:r>
              <a:rPr lang="en-US" sz="1100" dirty="0"/>
              <a:t>(pp 105-132). New York: John Wiley &amp; Sons. </a:t>
            </a:r>
          </a:p>
          <a:p>
            <a:pPr>
              <a:buNone/>
            </a:pPr>
            <a:r>
              <a:rPr lang="en-US" sz="1100" dirty="0"/>
              <a:t>Hart, B., &amp; </a:t>
            </a:r>
            <a:r>
              <a:rPr lang="en-US" sz="1100" dirty="0" err="1"/>
              <a:t>Risley</a:t>
            </a:r>
            <a:r>
              <a:rPr lang="en-US" sz="1100" dirty="0"/>
              <a:t>, T.R. (1995). </a:t>
            </a:r>
            <a:r>
              <a:rPr lang="en-US" sz="1100" i="1" dirty="0"/>
              <a:t>Meaningful differences in the everyday experience of young American children. </a:t>
            </a:r>
            <a:r>
              <a:rPr lang="en-US" sz="1100" dirty="0"/>
              <a:t>Baltimore: Paul H. Brookes Publishing Co. </a:t>
            </a:r>
          </a:p>
          <a:p>
            <a:pPr>
              <a:buNone/>
            </a:pPr>
            <a:r>
              <a:rPr lang="en-US" sz="1100" dirty="0" err="1"/>
              <a:t>Hintermair</a:t>
            </a:r>
            <a:r>
              <a:rPr lang="en-US" sz="1100" dirty="0"/>
              <a:t>, M. (2006). Parental resources, parental stress, and socioemotional development of deaf and hard of hearing children. </a:t>
            </a:r>
            <a:r>
              <a:rPr lang="en-US" sz="1100" i="1" dirty="0"/>
              <a:t>Journal of Deaf Studies and Deaf Education</a:t>
            </a:r>
            <a:r>
              <a:rPr lang="en-US" sz="1100" dirty="0"/>
              <a:t>, </a:t>
            </a:r>
            <a:r>
              <a:rPr lang="en-US" sz="1100" i="1" dirty="0"/>
              <a:t>11</a:t>
            </a:r>
            <a:r>
              <a:rPr lang="en-US" sz="1100" dirty="0"/>
              <a:t>(4), 493–513. </a:t>
            </a:r>
          </a:p>
          <a:p>
            <a:pPr>
              <a:buNone/>
            </a:pPr>
            <a:r>
              <a:rPr lang="en-US" sz="1100" dirty="0"/>
              <a:t>Hodgetts, S., Nicholas, D., </a:t>
            </a:r>
            <a:r>
              <a:rPr lang="en-US" sz="1100" dirty="0" err="1"/>
              <a:t>Zwaigenbaum</a:t>
            </a:r>
            <a:r>
              <a:rPr lang="en-US" sz="1100" dirty="0"/>
              <a:t>, L., &amp; McConnell, D. (2013). Parents’ and professionals’ perceptions of family-centered care for children with autism spectrum disorder across service sectors. </a:t>
            </a:r>
            <a:r>
              <a:rPr lang="en-US" sz="1100" i="1" dirty="0"/>
              <a:t>Social Science &amp; Medicine</a:t>
            </a:r>
            <a:r>
              <a:rPr lang="en-US" sz="1100" dirty="0"/>
              <a:t>, </a:t>
            </a:r>
            <a:r>
              <a:rPr lang="en-US" sz="1100" i="1" dirty="0"/>
              <a:t>96</a:t>
            </a:r>
            <a:r>
              <a:rPr lang="en-US" sz="1100" dirty="0"/>
              <a:t>, 138-146.</a:t>
            </a:r>
          </a:p>
          <a:p>
            <a:pPr>
              <a:buNone/>
            </a:pPr>
            <a:r>
              <a:rPr lang="en-US" sz="1100" dirty="0"/>
              <a:t>Houston, K.T. &amp; </a:t>
            </a:r>
            <a:r>
              <a:rPr lang="en-US" sz="1100" dirty="0" err="1"/>
              <a:t>Bradham</a:t>
            </a:r>
            <a:r>
              <a:rPr lang="en-US" sz="1100" dirty="0"/>
              <a:t>, T.S. (2011).  Parent engagement in </a:t>
            </a:r>
            <a:r>
              <a:rPr lang="en-US" sz="1100" dirty="0" err="1"/>
              <a:t>audiologic</a:t>
            </a:r>
            <a:r>
              <a:rPr lang="en-US" sz="1100" dirty="0"/>
              <a:t> habilitation:  Increasing positive outcomes for children with hearing loss.  The ASHA Leader; July 05. </a:t>
            </a:r>
          </a:p>
          <a:p>
            <a:pPr>
              <a:buNone/>
            </a:pPr>
            <a:r>
              <a:rPr lang="en-US" sz="1100" dirty="0"/>
              <a:t>Hubbell, R. (1981). </a:t>
            </a:r>
            <a:r>
              <a:rPr lang="en-US" sz="1100" i="1" dirty="0"/>
              <a:t>Children’s language disorders: An integrate approach. </a:t>
            </a:r>
            <a:r>
              <a:rPr lang="en-US" sz="1100" dirty="0"/>
              <a:t>Englewood Cliffs, NJ: Prentice-Hall. </a:t>
            </a:r>
          </a:p>
          <a:p>
            <a:pPr>
              <a:buNone/>
            </a:pPr>
            <a:r>
              <a:rPr lang="en-US" sz="1100" dirty="0" err="1"/>
              <a:t>Kuo</a:t>
            </a:r>
            <a:r>
              <a:rPr lang="en-US" sz="1100" dirty="0"/>
              <a:t>, D. Z., </a:t>
            </a:r>
            <a:r>
              <a:rPr lang="en-US" sz="1100" dirty="0" err="1"/>
              <a:t>Houtrow</a:t>
            </a:r>
            <a:r>
              <a:rPr lang="en-US" sz="1100" dirty="0"/>
              <a:t>, A. J., </a:t>
            </a:r>
            <a:r>
              <a:rPr lang="en-US" sz="1100" dirty="0" err="1"/>
              <a:t>Arango</a:t>
            </a:r>
            <a:r>
              <a:rPr lang="en-US" sz="1100" dirty="0"/>
              <a:t>, P., </a:t>
            </a:r>
            <a:r>
              <a:rPr lang="en-US" sz="1100" dirty="0" err="1"/>
              <a:t>Kuhlthau</a:t>
            </a:r>
            <a:r>
              <a:rPr lang="en-US" sz="1100" dirty="0"/>
              <a:t>, K. A., Simmons, J. M., &amp; Neff, J. M. (2012). Family-centered care: Current applications and future directions in pediatric health care. </a:t>
            </a:r>
            <a:r>
              <a:rPr lang="en-US" sz="1100" i="1" dirty="0"/>
              <a:t>Maternal and Child Health Journal, 16</a:t>
            </a:r>
            <a:r>
              <a:rPr lang="en-US" sz="1100" dirty="0"/>
              <a:t>(2), 297-305.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1"/>
            <a:ext cx="8153400" cy="51434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100" dirty="0"/>
              <a:t>Lacroix, V., </a:t>
            </a:r>
            <a:r>
              <a:rPr lang="en-US" sz="1100" dirty="0" err="1"/>
              <a:t>Pomerleau</a:t>
            </a:r>
            <a:r>
              <a:rPr lang="en-US" sz="1100" dirty="0"/>
              <a:t>, A., </a:t>
            </a:r>
            <a:r>
              <a:rPr lang="en-US" sz="1100" dirty="0" err="1"/>
              <a:t>Malcuit</a:t>
            </a:r>
            <a:r>
              <a:rPr lang="en-US" sz="1100" dirty="0"/>
              <a:t>, G., Seguin, R., &amp; </a:t>
            </a:r>
            <a:r>
              <a:rPr lang="en-US" sz="1100" dirty="0" err="1"/>
              <a:t>Lamarre</a:t>
            </a:r>
            <a:r>
              <a:rPr lang="en-US" sz="1100" dirty="0"/>
              <a:t>, G. (2001). Cognitive and language development of children during the first three years of life with respect to maternal vocalizations and toys at home: Longitudinal study of a high-risk population. </a:t>
            </a:r>
            <a:r>
              <a:rPr lang="en-US" sz="1100" i="1" dirty="0"/>
              <a:t>Canadian Journal of Behavioral Science, 33, </a:t>
            </a:r>
            <a:r>
              <a:rPr lang="en-US" sz="1100" dirty="0"/>
              <a:t>65-76. </a:t>
            </a:r>
          </a:p>
          <a:p>
            <a:pPr>
              <a:buNone/>
            </a:pPr>
            <a:r>
              <a:rPr lang="en-US" sz="1100" dirty="0"/>
              <a:t>Lederberg, A. R., &amp; </a:t>
            </a:r>
            <a:r>
              <a:rPr lang="en-US" sz="1100" dirty="0" err="1"/>
              <a:t>Golbach</a:t>
            </a:r>
            <a:r>
              <a:rPr lang="en-US" sz="1100" dirty="0"/>
              <a:t>, T. (2002). Parenting stress and social support in hearing mothers of deaf and hearing children: A longitudinal study. </a:t>
            </a:r>
            <a:r>
              <a:rPr lang="en-US" sz="1100" i="1" dirty="0"/>
              <a:t>Journal of Deaf Studies and Deaf Education</a:t>
            </a:r>
            <a:r>
              <a:rPr lang="en-US" sz="1100" dirty="0"/>
              <a:t>, </a:t>
            </a:r>
            <a:r>
              <a:rPr lang="en-US" sz="1100" i="1" dirty="0"/>
              <a:t>7</a:t>
            </a:r>
            <a:r>
              <a:rPr lang="en-US" sz="1100" dirty="0"/>
              <a:t>(4), 330–345. </a:t>
            </a:r>
          </a:p>
          <a:p>
            <a:pPr>
              <a:buNone/>
            </a:pPr>
            <a:r>
              <a:rPr lang="en-US" sz="1100" dirty="0"/>
              <a:t>Paul, R. (2001). Language disorders from infancy through adolescence and assessment and intervention. St. Louis, MO: Mosby, Inc. </a:t>
            </a:r>
          </a:p>
          <a:p>
            <a:pPr>
              <a:buNone/>
            </a:pPr>
            <a:r>
              <a:rPr lang="en-US" sz="1100" dirty="0"/>
              <a:t>Pressman, L., </a:t>
            </a:r>
            <a:r>
              <a:rPr lang="en-US" sz="1100" dirty="0" err="1"/>
              <a:t>Pipp-Siegal</a:t>
            </a:r>
            <a:r>
              <a:rPr lang="en-US" sz="1100" dirty="0"/>
              <a:t>, S., </a:t>
            </a:r>
            <a:r>
              <a:rPr lang="en-US" sz="1100" dirty="0" err="1"/>
              <a:t>Yoshinaga-Itano</a:t>
            </a:r>
            <a:r>
              <a:rPr lang="en-US" sz="1100" dirty="0"/>
              <a:t>, C., and </a:t>
            </a:r>
            <a:r>
              <a:rPr lang="en-US" sz="1100" dirty="0" err="1"/>
              <a:t>Deas</a:t>
            </a:r>
            <a:r>
              <a:rPr lang="en-US" sz="1100" dirty="0"/>
              <a:t>, A. (1999). The relation of sensitivity to child expressive language gain in deaf and hard-of-hearing children whose caregivers are hearing.  </a:t>
            </a:r>
            <a:r>
              <a:rPr lang="en-US" sz="1100" i="1" dirty="0"/>
              <a:t>Journal of Deaf Studies and Deaf Education, 4</a:t>
            </a:r>
            <a:r>
              <a:rPr lang="en-US" sz="1100" dirty="0"/>
              <a:t>: 294-304.</a:t>
            </a:r>
          </a:p>
          <a:p>
            <a:pPr>
              <a:buNone/>
            </a:pPr>
            <a:r>
              <a:rPr lang="en-US" sz="1100" dirty="0" err="1"/>
              <a:t>Quittner</a:t>
            </a:r>
            <a:r>
              <a:rPr lang="en-US" sz="1100" dirty="0"/>
              <a:t>, A. L., Barker, D. H., Cruz, I., Snell, C., </a:t>
            </a:r>
            <a:r>
              <a:rPr lang="en-US" sz="1100" dirty="0" err="1"/>
              <a:t>Grimley</a:t>
            </a:r>
            <a:r>
              <a:rPr lang="en-US" sz="1100" dirty="0"/>
              <a:t>, M. E., </a:t>
            </a:r>
            <a:r>
              <a:rPr lang="en-US" sz="1100" dirty="0" err="1"/>
              <a:t>Botteri</a:t>
            </a:r>
            <a:r>
              <a:rPr lang="en-US" sz="1100" dirty="0"/>
              <a:t>, M., &amp; </a:t>
            </a:r>
            <a:r>
              <a:rPr lang="en-US" sz="1100" dirty="0" err="1"/>
              <a:t>CDaCI</a:t>
            </a:r>
            <a:r>
              <a:rPr lang="en-US" sz="1100" dirty="0"/>
              <a:t> Investigative Team. (2010). Parenting stress among parents of deaf and hearing children: Associations with language delays and behavior problems. </a:t>
            </a:r>
            <a:r>
              <a:rPr lang="en-US" sz="1100" i="1" dirty="0"/>
              <a:t>Parenting: Science and Practice</a:t>
            </a:r>
            <a:r>
              <a:rPr lang="en-US" sz="1100" dirty="0"/>
              <a:t>, </a:t>
            </a:r>
            <a:r>
              <a:rPr lang="en-US" sz="1100" i="1" dirty="0"/>
              <a:t>10</a:t>
            </a:r>
            <a:r>
              <a:rPr lang="en-US" sz="1100" dirty="0"/>
              <a:t>, 136–155. </a:t>
            </a:r>
          </a:p>
          <a:p>
            <a:pPr>
              <a:buNone/>
            </a:pPr>
            <a:r>
              <a:rPr lang="en-US" sz="1100" dirty="0" err="1"/>
              <a:t>Quittner</a:t>
            </a:r>
            <a:r>
              <a:rPr lang="en-US" sz="1100" dirty="0"/>
              <a:t>, A.L., Cruz, I., Barker, D.H., Tobey, E., Eisenberg, L.S., &amp; John K. </a:t>
            </a:r>
            <a:r>
              <a:rPr lang="en-US" sz="1100" dirty="0" err="1"/>
              <a:t>Niparko</a:t>
            </a:r>
            <a:r>
              <a:rPr lang="en-US" sz="1100" dirty="0"/>
              <a:t>, J.K. (2013). Effects of maternal sensitivity and cognitive and linguistic stimulation on cochlear implant users' language development over four years.  The Journal of Pediatrics, 	162(2), 343-348. </a:t>
            </a:r>
          </a:p>
          <a:p>
            <a:pPr>
              <a:buNone/>
            </a:pPr>
            <a:r>
              <a:rPr lang="en-US" sz="1100" dirty="0" err="1"/>
              <a:t>Sarant</a:t>
            </a:r>
            <a:r>
              <a:rPr lang="en-US" sz="1100" dirty="0"/>
              <a:t>, J., &amp; Garrard, P. (2013). Parenting stress in parents of children with cochlear implants: Relationships among parent stress, child language, and unilateral verses bilateral implants. </a:t>
            </a:r>
            <a:r>
              <a:rPr lang="en-US" sz="1100" i="1" dirty="0"/>
              <a:t>Journal of Deaf Studies and Deaf Education</a:t>
            </a:r>
            <a:r>
              <a:rPr lang="en-US" sz="1100" dirty="0"/>
              <a:t>,</a:t>
            </a:r>
            <a:r>
              <a:rPr lang="en-US" sz="1100" i="1" dirty="0"/>
              <a:t>19</a:t>
            </a:r>
            <a:r>
              <a:rPr lang="en-US" sz="1100" dirty="0"/>
              <a:t>(1), 85–106. </a:t>
            </a:r>
          </a:p>
          <a:p>
            <a:pPr>
              <a:buNone/>
            </a:pPr>
            <a:r>
              <a:rPr lang="en-US" sz="1100" dirty="0"/>
              <a:t>Spencer, P.E., &amp; Meadow-</a:t>
            </a:r>
            <a:r>
              <a:rPr lang="en-US" sz="1100" dirty="0" err="1"/>
              <a:t>Orlans</a:t>
            </a:r>
            <a:r>
              <a:rPr lang="en-US" sz="1100" dirty="0"/>
              <a:t>, K.P. (1996). Play, language, and maternal responsiveness: A longitudinal study of </a:t>
            </a:r>
            <a:r>
              <a:rPr lang="en-US" sz="1100" dirty="0" err="1"/>
              <a:t>defa</a:t>
            </a:r>
            <a:r>
              <a:rPr lang="en-US" sz="1100" dirty="0"/>
              <a:t> and hearing infants. </a:t>
            </a:r>
            <a:r>
              <a:rPr lang="en-US" sz="1100" i="1" dirty="0"/>
              <a:t>Child Development, 67,</a:t>
            </a:r>
            <a:r>
              <a:rPr lang="en-US" sz="1100" dirty="0"/>
              <a:t> 3176-3191.</a:t>
            </a:r>
          </a:p>
          <a:p>
            <a:pPr>
              <a:buNone/>
            </a:pPr>
            <a:r>
              <a:rPr lang="en-US" sz="1100" dirty="0"/>
              <a:t>Shinn, M. M. (2013). Parent-Child Interaction Therapy With a Deaf and Hard of Hearing Family. </a:t>
            </a:r>
            <a:r>
              <a:rPr lang="en-US" sz="1100" i="1" dirty="0"/>
              <a:t>Clinical Case Studies</a:t>
            </a:r>
            <a:r>
              <a:rPr lang="en-US" sz="1100" dirty="0"/>
              <a:t>, </a:t>
            </a:r>
            <a:r>
              <a:rPr lang="en-US" sz="1100" i="1" dirty="0"/>
              <a:t>12</a:t>
            </a:r>
            <a:r>
              <a:rPr lang="en-US" sz="1100" dirty="0"/>
              <a:t>(6), 411–427.</a:t>
            </a:r>
          </a:p>
          <a:p>
            <a:pPr>
              <a:buNone/>
            </a:pPr>
            <a:r>
              <a:rPr lang="en-US" sz="1100" dirty="0" err="1"/>
              <a:t>Tempel</a:t>
            </a:r>
            <a:r>
              <a:rPr lang="en-US" sz="1100" dirty="0"/>
              <a:t>, A.B., Wagner, S. M., &amp; McNeil, C.B. (2008).  Parent-Child Interaction Therapy and language facilitation:  The role of parent-training on language development.  </a:t>
            </a:r>
            <a:r>
              <a:rPr lang="en-US" sz="1100" i="1" dirty="0"/>
              <a:t>Journal of Speech-Language Pathology &amp; Applied Behavior Analysis, 3.2-3.3, </a:t>
            </a:r>
            <a:r>
              <a:rPr lang="en-US" sz="1100" dirty="0"/>
              <a:t>78-94.</a:t>
            </a:r>
          </a:p>
          <a:p>
            <a:pPr>
              <a:buNone/>
            </a:pPr>
            <a:r>
              <a:rPr lang="en-US" sz="1100" dirty="0"/>
              <a:t>Webster-Stratton, C., &amp; Hammond, M. (1999). Marital conflict management skills, parenting style, and early-onset conduct problems: Processes and pathways. </a:t>
            </a:r>
            <a:r>
              <a:rPr lang="en-US" sz="1100" i="1" dirty="0"/>
              <a:t>Journal of Child Psychology and Psychiatry</a:t>
            </a:r>
            <a:r>
              <a:rPr lang="en-US" sz="1100" dirty="0"/>
              <a:t>, </a:t>
            </a:r>
            <a:r>
              <a:rPr lang="en-US" sz="1100" i="1" dirty="0"/>
              <a:t>40</a:t>
            </a:r>
            <a:r>
              <a:rPr lang="en-US" sz="1100" dirty="0"/>
              <a:t>(6), 917-927. </a:t>
            </a:r>
          </a:p>
          <a:p>
            <a:pPr>
              <a:buNone/>
            </a:pPr>
            <a:r>
              <a:rPr lang="en-US" sz="1100" dirty="0" err="1"/>
              <a:t>Zaidman-Zait</a:t>
            </a:r>
            <a:r>
              <a:rPr lang="en-US" sz="1100" dirty="0"/>
              <a:t>, A., &amp; Most, T. (2005).  Cochlear implants in children with hearing loss:  Maternal expectations and impact on the family.  Volta Review, 105, 129-150.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Family-Centered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29029" y="1688911"/>
            <a:ext cx="7664344" cy="4807423"/>
          </a:xfrm>
        </p:spPr>
        <p:txBody>
          <a:bodyPr>
            <a:normAutofit/>
          </a:bodyPr>
          <a:lstStyle/>
          <a:p>
            <a:r>
              <a:rPr lang="en-US" dirty="0"/>
              <a:t>Buffer: Family-Centered Care</a:t>
            </a:r>
          </a:p>
          <a:p>
            <a:pPr lvl="1"/>
            <a:r>
              <a:rPr lang="en-US" dirty="0"/>
              <a:t>Families as experts, professionals as agents of support</a:t>
            </a:r>
          </a:p>
          <a:p>
            <a:pPr lvl="1"/>
            <a:r>
              <a:rPr lang="en-US" dirty="0"/>
              <a:t>Environmental context is considered</a:t>
            </a:r>
          </a:p>
          <a:p>
            <a:pPr lvl="1"/>
            <a:r>
              <a:rPr lang="en-US" dirty="0"/>
              <a:t>Practitioners work to meet families at their level, and to appreciate complexities of intersecting components</a:t>
            </a:r>
          </a:p>
          <a:p>
            <a:r>
              <a:rPr lang="en-US" dirty="0"/>
              <a:t>Components of Family-Centered Interventions</a:t>
            </a:r>
          </a:p>
          <a:p>
            <a:pPr lvl="1"/>
            <a:r>
              <a:rPr lang="en-US" dirty="0"/>
              <a:t>Parental Involvement</a:t>
            </a:r>
          </a:p>
          <a:p>
            <a:pPr lvl="1"/>
            <a:r>
              <a:rPr lang="en-US" dirty="0"/>
              <a:t>Addresses multiple concerns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6496334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/>
              <a:t>Hodgetts et al., 2013; </a:t>
            </a:r>
            <a:r>
              <a:rPr lang="en-US" sz="1400" dirty="0" err="1"/>
              <a:t>Kuo</a:t>
            </a:r>
            <a:r>
              <a:rPr lang="en-US" sz="1400" dirty="0"/>
              <a:t> et al., 2012</a:t>
            </a:r>
          </a:p>
        </p:txBody>
      </p:sp>
    </p:spTree>
    <p:extLst>
      <p:ext uri="{BB962C8B-B14F-4D97-AF65-F5344CB8AC3E}">
        <p14:creationId xmlns:p14="http://schemas.microsoft.com/office/powerpoint/2010/main" val="1828483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Family-Centered 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Barriers</a:t>
            </a:r>
          </a:p>
          <a:p>
            <a:pPr lvl="1"/>
            <a:r>
              <a:rPr lang="en-US" dirty="0"/>
              <a:t>Heterogeneous population</a:t>
            </a:r>
          </a:p>
          <a:p>
            <a:pPr lvl="2"/>
            <a:r>
              <a:rPr lang="en-US" dirty="0"/>
              <a:t>Results in misconstrued data/information, negative perceptions, limited awareness</a:t>
            </a:r>
          </a:p>
          <a:p>
            <a:pPr lvl="1"/>
            <a:r>
              <a:rPr lang="en-US" dirty="0"/>
              <a:t>Applied vs. Modified/Adapted interventions</a:t>
            </a:r>
          </a:p>
          <a:p>
            <a:pPr lvl="2"/>
            <a:r>
              <a:rPr lang="en-US" dirty="0"/>
              <a:t>Are we meeting the needs of the families (i.e., are the interventions truly family-centered)?</a:t>
            </a:r>
          </a:p>
          <a:p>
            <a:pPr lvl="1"/>
            <a:r>
              <a:rPr lang="en-US" dirty="0"/>
              <a:t>Treatment is generally one-dimensional</a:t>
            </a:r>
          </a:p>
          <a:p>
            <a:r>
              <a:rPr lang="en-US" dirty="0"/>
              <a:t>Contemporary treatment/interventions should utilize holistic lenses to address the intersection of concerns reported by families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2648" y="6273800"/>
            <a:ext cx="31592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/>
              <a:t>Hintermair</a:t>
            </a:r>
            <a:r>
              <a:rPr lang="en-US" sz="1400" dirty="0"/>
              <a:t>, 2006</a:t>
            </a:r>
          </a:p>
        </p:txBody>
      </p:sp>
    </p:spTree>
    <p:extLst>
      <p:ext uri="{BB962C8B-B14F-4D97-AF65-F5344CB8AC3E}">
        <p14:creationId xmlns:p14="http://schemas.microsoft.com/office/powerpoint/2010/main" val="1053516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Parent Involvement in Intervention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Interventions that facilitate parent engagement often result in improved development and outcomes </a:t>
            </a:r>
          </a:p>
          <a:p>
            <a:pPr lvl="1"/>
            <a:r>
              <a:rPr lang="en-US" dirty="0"/>
              <a:t>Language development</a:t>
            </a:r>
          </a:p>
          <a:p>
            <a:pPr lvl="1"/>
            <a:r>
              <a:rPr lang="en-US" dirty="0"/>
              <a:t>Behavior management</a:t>
            </a:r>
          </a:p>
          <a:p>
            <a:pPr lvl="1"/>
            <a:r>
              <a:rPr lang="en-US" dirty="0"/>
              <a:t>Parent-child relationship</a:t>
            </a:r>
          </a:p>
          <a:p>
            <a:r>
              <a:rPr lang="en-US" dirty="0"/>
              <a:t>Why is parent involvement critical?</a:t>
            </a:r>
          </a:p>
          <a:p>
            <a:pPr lvl="1"/>
            <a:r>
              <a:rPr lang="en-US" dirty="0"/>
              <a:t>Transfer of results from treatment to home</a:t>
            </a:r>
          </a:p>
          <a:p>
            <a:pPr lvl="1"/>
            <a:r>
              <a:rPr lang="en-US" dirty="0"/>
              <a:t>Parents create learning environments</a:t>
            </a:r>
          </a:p>
          <a:p>
            <a:pPr lvl="1"/>
            <a:r>
              <a:rPr lang="en-US" dirty="0"/>
              <a:t>Parents offer insight as to concerns that need to be addressed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76266" y="6340680"/>
            <a:ext cx="48757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Houston &amp; </a:t>
            </a:r>
            <a:r>
              <a:rPr lang="en-US" sz="1400" dirty="0" err="1"/>
              <a:t>Bradham</a:t>
            </a:r>
            <a:r>
              <a:rPr lang="en-US" sz="1400" dirty="0"/>
              <a:t>, 2011</a:t>
            </a:r>
          </a:p>
        </p:txBody>
      </p:sp>
    </p:spTree>
    <p:extLst>
      <p:ext uri="{BB962C8B-B14F-4D97-AF65-F5344CB8AC3E}">
        <p14:creationId xmlns:p14="http://schemas.microsoft.com/office/powerpoint/2010/main" val="838893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371600" y="3579818"/>
            <a:ext cx="7123113" cy="1673225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Wingdings" charset="2"/>
              <a:buChar char="q"/>
            </a:pPr>
            <a:r>
              <a:rPr lang="en-US" dirty="0"/>
              <a:t>PCIT as a language/behavior intervention for families who use spoken English</a:t>
            </a:r>
          </a:p>
          <a:p>
            <a:pPr marL="457200" indent="-457200">
              <a:buFont typeface="Wingdings" charset="2"/>
              <a:buChar char="q"/>
            </a:pPr>
            <a:r>
              <a:rPr lang="en-US" dirty="0"/>
              <a:t>PCIT as a behavior intervention for families who use ASL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PCIT for Families of Children with Hearing Differences</a:t>
            </a:r>
          </a:p>
        </p:txBody>
      </p:sp>
    </p:spTree>
    <p:extLst>
      <p:ext uri="{BB962C8B-B14F-4D97-AF65-F5344CB8AC3E}">
        <p14:creationId xmlns:p14="http://schemas.microsoft.com/office/powerpoint/2010/main" val="1560290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PCIT as a Language Intervention</a:t>
            </a:r>
          </a:p>
        </p:txBody>
      </p:sp>
    </p:spTree>
    <p:extLst>
      <p:ext uri="{BB962C8B-B14F-4D97-AF65-F5344CB8AC3E}">
        <p14:creationId xmlns:p14="http://schemas.microsoft.com/office/powerpoint/2010/main" val="423852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88132" y="228600"/>
            <a:ext cx="8577916" cy="990600"/>
          </a:xfrm>
        </p:spPr>
        <p:txBody>
          <a:bodyPr>
            <a:normAutofit/>
          </a:bodyPr>
          <a:lstStyle/>
          <a:p>
            <a:r>
              <a:rPr lang="en-US" sz="3600" dirty="0"/>
              <a:t>PCIT – Modified for Language Intervention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515013" y="1757602"/>
            <a:ext cx="8153400" cy="44958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Modified PCIT – Parent Coaching for language intervention </a:t>
            </a:r>
          </a:p>
          <a:p>
            <a:r>
              <a:rPr lang="en-US" dirty="0"/>
              <a:t>Parents are taught specific skills to utilize Indirect Language Stimulation:</a:t>
            </a:r>
          </a:p>
          <a:p>
            <a:pPr lvl="1"/>
            <a:r>
              <a:rPr lang="en-US" dirty="0"/>
              <a:t>Facilitative language techniques</a:t>
            </a:r>
          </a:p>
          <a:p>
            <a:pPr lvl="2"/>
            <a:r>
              <a:rPr lang="en-US" dirty="0"/>
              <a:t>Labeled Praise</a:t>
            </a:r>
          </a:p>
          <a:p>
            <a:pPr lvl="2"/>
            <a:r>
              <a:rPr lang="en-US" dirty="0"/>
              <a:t>Reflections</a:t>
            </a:r>
          </a:p>
          <a:p>
            <a:pPr lvl="3"/>
            <a:r>
              <a:rPr lang="en-US" dirty="0"/>
              <a:t>Expansion</a:t>
            </a:r>
          </a:p>
          <a:p>
            <a:pPr lvl="3"/>
            <a:r>
              <a:rPr lang="en-US" dirty="0"/>
              <a:t>Extension/Expatiation</a:t>
            </a:r>
          </a:p>
          <a:p>
            <a:pPr lvl="3"/>
            <a:r>
              <a:rPr lang="en-US" dirty="0"/>
              <a:t>Buildups and Breakdowns</a:t>
            </a:r>
          </a:p>
          <a:p>
            <a:pPr lvl="3"/>
            <a:r>
              <a:rPr lang="en-US" dirty="0"/>
              <a:t>Recast Sentences</a:t>
            </a:r>
          </a:p>
          <a:p>
            <a:pPr lvl="2"/>
            <a:r>
              <a:rPr lang="en-US" dirty="0"/>
              <a:t>Imitation </a:t>
            </a:r>
          </a:p>
          <a:p>
            <a:pPr lvl="2"/>
            <a:r>
              <a:rPr lang="en-US" dirty="0"/>
              <a:t>Description (Parallel-talk)</a:t>
            </a:r>
          </a:p>
          <a:p>
            <a:pPr lvl="3"/>
            <a:r>
              <a:rPr lang="en-US" dirty="0"/>
              <a:t>Information Description (Self-talk)</a:t>
            </a:r>
          </a:p>
          <a:p>
            <a:pPr lvl="2"/>
            <a:r>
              <a:rPr lang="en-US" dirty="0"/>
              <a:t>Enjoyment</a:t>
            </a:r>
          </a:p>
          <a:p>
            <a:pPr lvl="3"/>
            <a:endParaRPr lang="en-US" dirty="0"/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4470400" y="3265715"/>
            <a:ext cx="4673600" cy="3420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ct val="50000"/>
              </a:spcAft>
              <a:buFont typeface="Wingdings" pitchFamily="-65" charset="2"/>
              <a:buChar char="n"/>
            </a:pPr>
            <a:endParaRPr lang="en-US" sz="2000" dirty="0">
              <a:solidFill>
                <a:schemeClr val="bg1"/>
              </a:solidFill>
              <a:latin typeface="Arial" pitchFamily="-65" charset="0"/>
              <a:ea typeface="ＭＳ Ｐゴシック" pitchFamily="-65" charset="-128"/>
            </a:endParaRPr>
          </a:p>
        </p:txBody>
      </p:sp>
      <p:sp>
        <p:nvSpPr>
          <p:cNvPr id="13319" name="WordArt 7"/>
          <p:cNvSpPr>
            <a:spLocks noChangeArrowheads="1" noChangeShapeType="1" noTextEdit="1"/>
          </p:cNvSpPr>
          <p:nvPr/>
        </p:nvSpPr>
        <p:spPr bwMode="auto">
          <a:xfrm>
            <a:off x="5397008" y="3265721"/>
            <a:ext cx="2890440" cy="177981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blurRad="63500" dist="64758" dir="678596" algn="ctr" rotWithShape="0">
                    <a:schemeClr val="tx2">
                      <a:alpha val="74998"/>
                    </a:schemeClr>
                  </a:outerShdw>
                </a:effectLst>
                <a:latin typeface="Impact"/>
                <a:ea typeface="Impact"/>
                <a:cs typeface="Impact"/>
              </a:rPr>
              <a:t>CDI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17286" y="6378780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 err="1"/>
              <a:t>Eyberg</a:t>
            </a:r>
            <a:r>
              <a:rPr lang="en-US" sz="1400" dirty="0"/>
              <a:t>, Nelson, &amp; Boggs, 2008; PCIT International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Behavior / Language Connection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High rates of </a:t>
            </a:r>
            <a:r>
              <a:rPr lang="en-US" dirty="0" err="1"/>
              <a:t>comorbidity</a:t>
            </a:r>
            <a:r>
              <a:rPr lang="en-US" dirty="0"/>
              <a:t> exist between language delays and behavioral problems in children </a:t>
            </a:r>
          </a:p>
          <a:p>
            <a:r>
              <a:rPr lang="en-US" dirty="0"/>
              <a:t>71% of children seen clinically for externalizing behavior disorders are also suggested to have language deficits </a:t>
            </a:r>
          </a:p>
          <a:p>
            <a:pPr lvl="1"/>
            <a:r>
              <a:rPr lang="en-US" dirty="0"/>
              <a:t>Etiology unclear </a:t>
            </a:r>
          </a:p>
          <a:p>
            <a:pPr lvl="2"/>
            <a:r>
              <a:rPr lang="en-US" dirty="0"/>
              <a:t>Processing and language difficulties may result in inattentiveness, aggression, or social withdrawal </a:t>
            </a:r>
          </a:p>
          <a:p>
            <a:pPr lvl="2"/>
            <a:r>
              <a:rPr lang="en-US" dirty="0"/>
              <a:t>Behavioral difficulties may lead children to be less attentive to adults or able to access learning and language </a:t>
            </a:r>
          </a:p>
          <a:p>
            <a:r>
              <a:rPr lang="en-US" dirty="0"/>
              <a:t>Regardless of causal pathways, language delays put children at risk for adverse outcomes </a:t>
            </a:r>
          </a:p>
          <a:p>
            <a:r>
              <a:rPr lang="en-US" dirty="0"/>
              <a:t>Influence of parents requires examination into how to incorporate parents into treatment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8838" y="6096006"/>
            <a:ext cx="76808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Benner et al., 2002; Cohen, 2001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ustom 3">
      <a:dk1>
        <a:sysClr val="windowText" lastClr="000000"/>
      </a:dk1>
      <a:lt1>
        <a:sysClr val="window" lastClr="FFFFFF"/>
      </a:lt1>
      <a:dk2>
        <a:srgbClr val="4B89D0"/>
      </a:dk2>
      <a:lt2>
        <a:srgbClr val="EBDDC3"/>
      </a:lt2>
      <a:accent1>
        <a:srgbClr val="94B6D2"/>
      </a:accent1>
      <a:accent2>
        <a:srgbClr val="008080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Tw Cen MT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{5C1FB11A-A029-A346-B862-59370014A370}tf10001071</Template>
  <TotalTime>41175</TotalTime>
  <Words>1661</Words>
  <Application>Microsoft Macintosh PowerPoint</Application>
  <PresentationFormat>On-screen Show (4:3)</PresentationFormat>
  <Paragraphs>201</Paragraphs>
  <Slides>26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ＭＳ Ｐゴシック</vt:lpstr>
      <vt:lpstr>Arial</vt:lpstr>
      <vt:lpstr>Calibri</vt:lpstr>
      <vt:lpstr>Impact</vt:lpstr>
      <vt:lpstr>Tw Cen MT</vt:lpstr>
      <vt:lpstr>Wingdings</vt:lpstr>
      <vt:lpstr>Wingdings 2</vt:lpstr>
      <vt:lpstr>Median</vt:lpstr>
      <vt:lpstr>Parent-Child Interaction Therapy: A Family Based intervention for children with heariNG Differences</vt:lpstr>
      <vt:lpstr>Wellbeing of Parents/Families of Children with Hearing Differences</vt:lpstr>
      <vt:lpstr>Family-Centered Care</vt:lpstr>
      <vt:lpstr>Family-Centered Treatment</vt:lpstr>
      <vt:lpstr>Parent Involvement in Intervention</vt:lpstr>
      <vt:lpstr>PCIT for Families of Children with Hearing Differences</vt:lpstr>
      <vt:lpstr>PCIT as a Language Intervention</vt:lpstr>
      <vt:lpstr>PCIT – Modified for Language Intervention</vt:lpstr>
      <vt:lpstr>The Behavior / Language Connection </vt:lpstr>
      <vt:lpstr>Characteristics of Parent Speech</vt:lpstr>
      <vt:lpstr>PCIT for Children with Hearing Differences </vt:lpstr>
      <vt:lpstr>Parent Skill Changes in River Pilot Study</vt:lpstr>
      <vt:lpstr>Mean Length Utterance - MLU </vt:lpstr>
      <vt:lpstr>PPVT Change in Scores</vt:lpstr>
      <vt:lpstr>Change in Child Behavior - PDI </vt:lpstr>
      <vt:lpstr>PCIT with Families who use ASL</vt:lpstr>
      <vt:lpstr>PCIT in ASL</vt:lpstr>
      <vt:lpstr>Rationale</vt:lpstr>
      <vt:lpstr>Coding Considerations</vt:lpstr>
      <vt:lpstr>Coaching Considerations</vt:lpstr>
      <vt:lpstr>Implemented Modifications</vt:lpstr>
      <vt:lpstr>Preliminary Evidence: Child Behavior</vt:lpstr>
      <vt:lpstr>Preliminary Evidence: Parent Skills</vt:lpstr>
      <vt:lpstr>Ongoing/Future Research</vt:lpstr>
      <vt:lpstr>References</vt:lpstr>
      <vt:lpstr>References </vt:lpstr>
    </vt:vector>
  </TitlesOfParts>
  <Company>The River School</Company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Parent-Child Interaction Therapy</dc:title>
  <dc:creator>Elizabeth Adams</dc:creator>
  <cp:lastModifiedBy>Elizabeth Adams Costa</cp:lastModifiedBy>
  <cp:revision>78</cp:revision>
  <cp:lastPrinted>2018-07-18T16:36:46Z</cp:lastPrinted>
  <dcterms:created xsi:type="dcterms:W3CDTF">2016-02-25T15:35:44Z</dcterms:created>
  <dcterms:modified xsi:type="dcterms:W3CDTF">2018-07-22T20:12:41Z</dcterms:modified>
</cp:coreProperties>
</file>