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8" r:id="rId4"/>
    <p:sldId id="259" r:id="rId5"/>
    <p:sldId id="262" r:id="rId6"/>
    <p:sldId id="263" r:id="rId7"/>
    <p:sldId id="275" r:id="rId8"/>
    <p:sldId id="265" r:id="rId9"/>
    <p:sldId id="268" r:id="rId10"/>
    <p:sldId id="271" r:id="rId11"/>
    <p:sldId id="272" r:id="rId12"/>
    <p:sldId id="279" r:id="rId13"/>
    <p:sldId id="273" r:id="rId14"/>
    <p:sldId id="276" r:id="rId15"/>
    <p:sldId id="278" r:id="rId16"/>
    <p:sldId id="277" r:id="rId17"/>
    <p:sldId id="274" r:id="rId18"/>
    <p:sldId id="280" r:id="rId19"/>
    <p:sldId id="281" r:id="rId20"/>
    <p:sldId id="288" r:id="rId21"/>
    <p:sldId id="282" r:id="rId22"/>
    <p:sldId id="283" r:id="rId23"/>
    <p:sldId id="284" r:id="rId24"/>
    <p:sldId id="291" r:id="rId25"/>
    <p:sldId id="286" r:id="rId26"/>
    <p:sldId id="292" r:id="rId27"/>
    <p:sldId id="289" r:id="rId28"/>
    <p:sldId id="287" r:id="rId29"/>
    <p:sldId id="293" r:id="rId30"/>
    <p:sldId id="290" r:id="rId31"/>
    <p:sldId id="269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pitchFamily="-128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pitchFamily="-128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pitchFamily="-128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pitchFamily="-128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pitchFamily="-128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pitchFamily="-128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pitchFamily="-128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pitchFamily="-128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pitchFamily="-12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6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7170" autoAdjust="0"/>
  </p:normalViewPr>
  <p:slideViewPr>
    <p:cSldViewPr>
      <p:cViewPr varScale="1">
        <p:scale>
          <a:sx n="114" d="100"/>
          <a:sy n="114" d="100"/>
        </p:scale>
        <p:origin x="15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E508AB-1E33-4B1E-9E60-5E6390EED2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Family Engagement:</a:t>
            </a:r>
            <a:br>
              <a:rPr lang="en-US" dirty="0"/>
            </a:br>
            <a:r>
              <a:rPr lang="en-US" dirty="0"/>
              <a:t>Teaching Tools &amp; Coaching in PCIT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36D278-C47C-4DFD-A9BF-A6E82CC1FC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March 2018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10092-AFFD-4C22-A91C-743B1B5127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Girard, E.I. Washington State (2018)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643E2-2437-4B81-832D-380977FC33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25C33-CA08-47A7-BBDF-CC3E5B1C2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680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F7969-C372-43C4-805F-3D3CBFD2ECC3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F4842-4BBB-4E98-A684-970E68ECB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3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Malcolm Knowles:</a:t>
            </a:r>
            <a:r>
              <a:rPr lang="en-US" baseline="0" dirty="0"/>
              <a:t> American Educator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4842-4BBB-4E98-A684-970E68ECB2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31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use pictures with words?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4842-4BBB-4E98-A684-970E68ECB2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28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List</a:t>
            </a:r>
            <a:r>
              <a:rPr lang="en-US" baseline="0" dirty="0"/>
              <a:t> various obstacles that interfere with each learning category.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4842-4BBB-4E98-A684-970E68ECB2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77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#4 problem-centered rather than content-oriented – OH NO… we have TEACH sessions that are content driven, are we tying in enough personal info related to client to make it relevant?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4842-4BBB-4E98-A684-970E68ECB2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38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List</a:t>
            </a:r>
            <a:r>
              <a:rPr lang="en-US" baseline="0" dirty="0"/>
              <a:t> various obstacles that interfere with each learning category.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4842-4BBB-4E98-A684-970E68ECB2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5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opposed to children who are in the process of gaining new experiences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4842-4BBB-4E98-A684-970E68ECB2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10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adults:  assumption that with maturity the motivation to learn becomes internal (Knowles 1984)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4842-4BBB-4E98-A684-970E68ECB2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19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PCIT Skills Development and coaching can be considered part of a “non-formal” education – caregivers</a:t>
            </a:r>
            <a:r>
              <a:rPr lang="en-US" baseline="0" dirty="0"/>
              <a:t> not in a class on child </a:t>
            </a:r>
            <a:r>
              <a:rPr lang="en-US" baseline="0" dirty="0" err="1"/>
              <a:t>develoment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4842-4BBB-4E98-A684-970E68ECB2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80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Tv show, movie characters, video </a:t>
            </a:r>
            <a:r>
              <a:rPr lang="en-US" dirty="0" err="1"/>
              <a:t>gameing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Through intake assessment – can be challenge if intake clinician not the same person for PCIT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4842-4BBB-4E98-A684-970E68ECB2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03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Deck of cards with 10 each for mastery, 2 each don’t skills as reminder, shuffle deck and complete in 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4842-4BBB-4E98-A684-970E68ECB2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63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the caregiver</a:t>
            </a:r>
            <a:r>
              <a:rPr lang="en-US" baseline="0" dirty="0"/>
              <a:t> aware of which method of teaching works best for them?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4842-4BBB-4E98-A684-970E68ECB2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12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5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828800"/>
            <a:ext cx="8077200" cy="2133600"/>
          </a:xfrm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191000"/>
            <a:ext cx="8077200" cy="2362201"/>
          </a:xfrm>
        </p:spPr>
        <p:txBody>
          <a:bodyPr/>
          <a:lstStyle>
            <a:lvl1pPr marL="0" indent="0">
              <a:buFont typeface="Wingdings" charset="0"/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dirty="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dirty="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9C460D3-BD7E-475E-85D8-4AEE7FFD64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46120-2D42-4B2A-86FC-1D1267AD75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9EDEC-E29D-4E02-994A-96AEB75EF1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71C3B-C979-4583-BA68-2D0608F752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4C56F2-FDF1-4E18-B66D-4CD7750ECF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D3646-F27D-4C98-8628-A47B362F62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6FD59-C2DD-49E2-A72C-8F07E23F30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73FF0-82B4-4803-85D5-757D0461EB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85396-C1CE-44B0-8E28-2C130BBF7A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55C5F0-FFDB-4D2D-8946-E2963C5282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FFB25-DCB1-4A2C-858A-B192D72A48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  <a:ea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Arial" charset="0"/>
                <a:ea typeface="Geneva" charset="0"/>
              </a:defRPr>
            </a:lvl1pPr>
          </a:lstStyle>
          <a:p>
            <a:pPr>
              <a:defRPr/>
            </a:pPr>
            <a:r>
              <a:rPr lang="en-US" dirty="0"/>
              <a:t>Girard, E.I. Washington State (2018)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7350FFC0-80AB-4C87-A6A4-71733B38850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1" descr="inside_banner_03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Genev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Genev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Genev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Genev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Genev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Blip>
          <a:blip r:embed="rId16"/>
        </a:buBlip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Blip>
          <a:blip r:embed="rId15"/>
        </a:buBlip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eanlearning.wikispaces.com/instructional_desig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eanlearning.wikispaces.com/instructional_desig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Family Engagement:</a:t>
            </a:r>
            <a:br>
              <a:rPr lang="en-US" sz="3600" dirty="0"/>
            </a:br>
            <a:r>
              <a:rPr lang="en-US" sz="3600" dirty="0"/>
              <a:t>Teaching Tools &amp; Coaching in PCIT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191000"/>
            <a:ext cx="8077200" cy="2362200"/>
          </a:xfrm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ffectLst/>
              </a:rPr>
              <a:t>Emma Girard, </a:t>
            </a:r>
            <a:r>
              <a:rPr lang="en-US" sz="2400" dirty="0" err="1">
                <a:effectLst/>
              </a:rPr>
              <a:t>Psy.D</a:t>
            </a:r>
            <a:r>
              <a:rPr lang="en-US" sz="2400" dirty="0"/>
              <a:t>.</a:t>
            </a:r>
          </a:p>
          <a:p>
            <a:pPr eaLnBrk="1" hangingPunct="1">
              <a:defRPr/>
            </a:pPr>
            <a:r>
              <a:rPr lang="en-US" sz="2400" dirty="0">
                <a:effectLst/>
              </a:rPr>
              <a:t>Assistant Clinical Professor of Psychiatry</a:t>
            </a:r>
          </a:p>
          <a:p>
            <a:pPr eaLnBrk="1" hangingPunct="1">
              <a:defRPr/>
            </a:pPr>
            <a:r>
              <a:rPr lang="en-US" sz="2400" dirty="0">
                <a:effectLst/>
              </a:rPr>
              <a:t>PCIT-International Certified Master Trainer</a:t>
            </a:r>
          </a:p>
          <a:p>
            <a:pPr eaLnBrk="1" hangingPunct="1">
              <a:defRPr/>
            </a:pPr>
            <a:r>
              <a:rPr lang="en-US" sz="2400" dirty="0">
                <a:effectLst/>
              </a:rPr>
              <a:t>UC Davis PCIT Training Partner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Girard, E.I. Washington State (2018)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4C66D-1AB1-4C97-A747-7D511D199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Self Concept &amp; Motivation to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B8655-F2E2-4078-843D-2AC26A4D1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Defined by Knowles as:</a:t>
            </a:r>
          </a:p>
          <a:p>
            <a:pPr lvl="1"/>
            <a:r>
              <a:rPr lang="en-US" dirty="0"/>
              <a:t>With maturity comes moving from being a dependent personality to being a self-directed human being</a:t>
            </a:r>
          </a:p>
          <a:p>
            <a:pPr lvl="2"/>
            <a:r>
              <a:rPr lang="en-US" dirty="0"/>
              <a:t>From subject-centeredness to problem centeredness</a:t>
            </a:r>
          </a:p>
          <a:p>
            <a:pPr marL="693737" lvl="2" indent="0">
              <a:buNone/>
            </a:pPr>
            <a:endParaRPr lang="en-US" dirty="0"/>
          </a:p>
          <a:p>
            <a:pPr lvl="1"/>
            <a:r>
              <a:rPr lang="en-US" dirty="0"/>
              <a:t>Motivation related to parenting or to changing child behaviors?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F9246B-0C5F-40C0-AD4A-C1A376DB5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1885469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CBAE3-681F-48B9-8738-FC5632D73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3834" y="1066800"/>
            <a:ext cx="4549366" cy="5105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92C90-B182-4758-A6D3-50549C5C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141598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CDE3B46-D279-4308-A2CF-1C5FC8742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for cdi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2C964E-5210-4DD1-A0E5-31C8F89BA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Family Engagement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E30AC-551A-477D-A112-6DCE6B696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1129727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Coach Experience = Personal Analogy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pic>
        <p:nvPicPr>
          <p:cNvPr id="13" name="Picture 12" descr="dr_medicin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6400" y="1524000"/>
            <a:ext cx="1524000" cy="1524000"/>
          </a:xfrm>
          <a:prstGeom prst="rect">
            <a:avLst/>
          </a:prstGeom>
        </p:spPr>
      </p:pic>
      <p:pic>
        <p:nvPicPr>
          <p:cNvPr id="14" name="Picture 13" descr="sports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8800" y="3124200"/>
            <a:ext cx="1447800" cy="1371600"/>
          </a:xfrm>
          <a:prstGeom prst="rect">
            <a:avLst/>
          </a:prstGeom>
        </p:spPr>
      </p:pic>
      <p:pic>
        <p:nvPicPr>
          <p:cNvPr id="15" name="Picture 14" descr="baker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5000" y="4572000"/>
            <a:ext cx="1447800" cy="1600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05200" y="19050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Medical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05200" y="34290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Sports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05200" y="50292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Cooking</a:t>
            </a:r>
          </a:p>
        </p:txBody>
      </p:sp>
    </p:spTree>
    <p:extLst>
      <p:ext uri="{BB962C8B-B14F-4D97-AF65-F5344CB8AC3E}">
        <p14:creationId xmlns:p14="http://schemas.microsoft.com/office/powerpoint/2010/main" val="237896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7BD55-825D-485B-82B9-288BE6927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Learners PRIDE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9BC783-C45A-4FE0-9A4A-638731F6DB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7235" y="1524000"/>
            <a:ext cx="3658529" cy="4724400"/>
          </a:xfrm>
          <a:solidFill>
            <a:schemeClr val="bg1"/>
          </a:solidFill>
          <a:ln>
            <a:solidFill>
              <a:srgbClr val="002060"/>
            </a:solidFill>
          </a:ln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524F18E-4D2B-4FA4-A70B-1434A3047E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48087" y="1524000"/>
            <a:ext cx="3638826" cy="4724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0786F-3D7E-4B3F-828A-2A1C2D65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1873322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CB38-540E-401F-A79D-5B104489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Flashcards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4EC34E-BED1-4965-BA80-A2FA5DEEE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571625"/>
            <a:ext cx="8229600" cy="46291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B934E-979D-4BAE-8EE1-11B6F9FBF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1131679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1905-3D0F-4C43-8798-0F70BFAF1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Opposite HW Focus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F1E4A-0982-4423-95B2-31A2CFD5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1BB75-C4AE-4212-A1A4-A2E547234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37" y="1472142"/>
            <a:ext cx="4095263" cy="492865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182179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Improve Readiness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Homework folders</a:t>
            </a:r>
          </a:p>
          <a:p>
            <a:r>
              <a:rPr lang="en-US" dirty="0"/>
              <a:t>Reminder phone calls or emails</a:t>
            </a:r>
          </a:p>
          <a:p>
            <a:r>
              <a:rPr lang="en-US" dirty="0"/>
              <a:t>PCIT mobile applications</a:t>
            </a:r>
          </a:p>
          <a:p>
            <a:r>
              <a:rPr lang="en-US" dirty="0"/>
              <a:t>Audio / Video record 5 minutes of Special Time homework and review at check-in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45897"/>
            <a:ext cx="4038600" cy="468060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7400" y="4495800"/>
            <a:ext cx="2438400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Homework Sheets</a:t>
            </a:r>
          </a:p>
          <a:p>
            <a:r>
              <a:rPr lang="en-US" dirty="0"/>
              <a:t>PRIDE Skills</a:t>
            </a:r>
          </a:p>
          <a:p>
            <a:r>
              <a:rPr lang="en-US" dirty="0"/>
              <a:t>Progress Graphs</a:t>
            </a:r>
          </a:p>
        </p:txBody>
      </p:sp>
    </p:spTree>
    <p:extLst>
      <p:ext uri="{BB962C8B-B14F-4D97-AF65-F5344CB8AC3E}">
        <p14:creationId xmlns:p14="http://schemas.microsoft.com/office/powerpoint/2010/main" val="2763442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CDE3B46-D279-4308-A2CF-1C5FC8742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for </a:t>
            </a:r>
            <a:r>
              <a:rPr lang="en-US" dirty="0" err="1"/>
              <a:t>Pdi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2C964E-5210-4DD1-A0E5-31C8F89BA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Family Engagement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E30AC-551A-477D-A112-6DCE6B696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3990179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1CA3FB-3C96-4D6F-A087-3BD909CA2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PDI Staircase – Thank you Cheryl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DF80A9-C00B-4006-AB5B-E98107208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1524000"/>
            <a:ext cx="6299200" cy="4724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9D771-8F70-4478-88A4-D2DE28DB8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2751990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9.gif" descr="https://politicalfails.files.wordpress.com/2015/10/polls.gi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832964" y="2286000"/>
            <a:ext cx="4311036" cy="3071613"/>
          </a:xfrm>
          <a:prstGeom prst="rect">
            <a:avLst/>
          </a:prstGeom>
          <a:ln w="12700">
            <a:miter lim="400000"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PCIT Coaches Poll</a:t>
            </a: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5029200" cy="4724400"/>
          </a:xfrm>
        </p:spPr>
        <p:txBody>
          <a:bodyPr/>
          <a:lstStyle/>
          <a:p>
            <a:pPr>
              <a:buNone/>
            </a:pPr>
            <a:r>
              <a:rPr lang="en-US" dirty="0"/>
              <a:t>How many times have you asked yourself:</a:t>
            </a:r>
          </a:p>
          <a:p>
            <a:r>
              <a:rPr lang="en-US" dirty="0"/>
              <a:t>Is my coaching translating to home?</a:t>
            </a:r>
          </a:p>
          <a:p>
            <a:r>
              <a:rPr lang="en-US" dirty="0"/>
              <a:t>What techniques can I use to build up caregiver skills?</a:t>
            </a:r>
          </a:p>
          <a:p>
            <a:r>
              <a:rPr lang="en-US" dirty="0"/>
              <a:t>Is there a handout for this?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Girard, E.I. Washington State (2018)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011E-6816-4512-B8A4-58CC45AA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the Time-Out Method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65BF52-73B0-4AF3-92E6-D916541A25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71725"/>
            <a:ext cx="4038600" cy="30289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5B888-F936-4D2B-A9B5-99918237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E1A04B4-7259-449A-B609-B71DDBB2FD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1290" r="14516" b="2688"/>
          <a:stretch/>
        </p:blipFill>
        <p:spPr>
          <a:xfrm rot="5400000">
            <a:off x="367111" y="2386903"/>
            <a:ext cx="4137814" cy="3052763"/>
          </a:xfrm>
          <a:ln>
            <a:solidFill>
              <a:srgbClr val="00206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ED9FD7-E973-4583-9567-0DADC9C24D6E}"/>
              </a:ext>
            </a:extLst>
          </p:cNvPr>
          <p:cNvSpPr txBox="1"/>
          <p:nvPr/>
        </p:nvSpPr>
        <p:spPr>
          <a:xfrm>
            <a:off x="4343400" y="19812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http://www.pcit.org/store/c4/Flip_Books.html</a:t>
            </a:r>
          </a:p>
        </p:txBody>
      </p:sp>
    </p:spTree>
    <p:extLst>
      <p:ext uri="{BB962C8B-B14F-4D97-AF65-F5344CB8AC3E}">
        <p14:creationId xmlns:p14="http://schemas.microsoft.com/office/powerpoint/2010/main" val="2924911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197D-04DA-4B29-BECD-69476745B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Effective DC’s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E41737-F568-49F7-A7AB-6BDA66F06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Sentence Stems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898E48-385E-4C7F-9E10-087DAF8B46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0188" y="2297112"/>
            <a:ext cx="3154211" cy="395128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6E6CA0-44C0-454E-80A5-1876611F6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Remember Appendix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047832-8971-4682-853D-E46B83927C6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13874" y="2297112"/>
            <a:ext cx="3104076" cy="395128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6837F-9EA8-4A37-9FF1-EF9E9CB24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2768194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7A00D-C45D-4DCB-8859-A1E01D47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PDI Modified Homework Sheets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E36A45-73F1-4C4F-AF77-BEA967BCE7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1164" y="1524000"/>
            <a:ext cx="3650672" cy="4724400"/>
          </a:xfrm>
          <a:ln>
            <a:solidFill>
              <a:srgbClr val="002060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D81ED4-7573-4928-91F9-85D7276F0F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42164" y="1524000"/>
            <a:ext cx="3650672" cy="4724400"/>
          </a:xfrm>
          <a:ln>
            <a:solidFill>
              <a:srgbClr val="002060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A206C-51DD-4CEB-9EDA-890A6C31D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321055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7A00D-C45D-4DCB-8859-A1E01D47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PDI Modified Homework Sheets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E706C3-4497-467C-852F-7EDACA6AD1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1164" y="1524000"/>
            <a:ext cx="3650672" cy="4724400"/>
          </a:xfrm>
          <a:ln>
            <a:solidFill>
              <a:srgbClr val="002060"/>
            </a:solidFill>
          </a:ln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01AF95-79AB-45FF-ACC3-034C7FFB58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41079" y="1524000"/>
            <a:ext cx="3652841" cy="4724400"/>
          </a:xfrm>
          <a:ln>
            <a:solidFill>
              <a:srgbClr val="002060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A206C-51DD-4CEB-9EDA-890A6C31D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73218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60843EA-AF08-4A52-8D6A-5ABAECC05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Handout: Real Life Commands</a:t>
            </a:r>
          </a:p>
        </p:txBody>
      </p:sp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745CE676-59B2-4582-8FF7-0405BE1B87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381779"/>
              </p:ext>
            </p:extLst>
          </p:nvPr>
        </p:nvGraphicFramePr>
        <p:xfrm>
          <a:off x="457200" y="1524000"/>
          <a:ext cx="8229600" cy="4546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5229">
                  <a:extLst>
                    <a:ext uri="{9D8B030D-6E8A-4147-A177-3AD203B41FA5}">
                      <a16:colId xmlns:a16="http://schemas.microsoft.com/office/drawing/2014/main" val="1547691054"/>
                    </a:ext>
                  </a:extLst>
                </a:gridCol>
                <a:gridCol w="2685768">
                  <a:extLst>
                    <a:ext uri="{9D8B030D-6E8A-4147-A177-3AD203B41FA5}">
                      <a16:colId xmlns:a16="http://schemas.microsoft.com/office/drawing/2014/main" val="3747028107"/>
                    </a:ext>
                  </a:extLst>
                </a:gridCol>
                <a:gridCol w="2898603">
                  <a:extLst>
                    <a:ext uri="{9D8B030D-6E8A-4147-A177-3AD203B41FA5}">
                      <a16:colId xmlns:a16="http://schemas.microsoft.com/office/drawing/2014/main" val="3601469782"/>
                    </a:ext>
                  </a:extLst>
                </a:gridCol>
              </a:tblGrid>
              <a:tr h="2797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solidFill>
                            <a:schemeClr val="tx1"/>
                          </a:solidFill>
                          <a:effectLst/>
                        </a:rPr>
                        <a:t>Carefully Timed Explanation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>
                          <a:solidFill>
                            <a:schemeClr val="tx1"/>
                          </a:solidFill>
                          <a:effectLst/>
                        </a:rPr>
                        <a:t>Direct Command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solidFill>
                            <a:schemeClr val="tx1"/>
                          </a:solidFill>
                          <a:effectLst/>
                        </a:rPr>
                        <a:t>Labeled Praise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825009"/>
                  </a:ext>
                </a:extLst>
              </a:tr>
              <a:tr h="3593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Time to leave for school.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Put your shoes on please.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Great job getting ready.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638766"/>
                  </a:ext>
                </a:extLst>
              </a:tr>
              <a:tr h="2175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Breakfast is over, time for fresh breath.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Please go brush your teeth.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Thanks for following directions quickly.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532408"/>
                  </a:ext>
                </a:extLst>
              </a:tr>
              <a:tr h="2175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After snack it’s time for homework.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Please do this page of homework.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You’re smart with schoolwork.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747099"/>
                  </a:ext>
                </a:extLst>
              </a:tr>
              <a:tr h="2175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Mom has to speak in private to….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Please stay in the room.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I’m so proud of you waiting all by yourself.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185282"/>
                  </a:ext>
                </a:extLst>
              </a:tr>
              <a:tr h="2175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I am going to use the bathroom.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Please follow me now.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You’re good at listening right away.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5858"/>
                  </a:ext>
                </a:extLst>
              </a:tr>
              <a:tr h="2175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Dinner is ready.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Come sit down to eat please.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I love that you are such a good listener.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969517"/>
                  </a:ext>
                </a:extLst>
              </a:tr>
              <a:tr h="2175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Time to take turns with the toys.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Please give the toy to ……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Excellent sharing.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368059"/>
                  </a:ext>
                </a:extLst>
              </a:tr>
              <a:tr h="2175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After dinner the plates go in the sink.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Please take your plate to the sink.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You’re amazing at cleaning up.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338916"/>
                  </a:ext>
                </a:extLst>
              </a:tr>
              <a:tr h="2175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Time to do chores.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Please (fill in one chore).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I love how responsible you are with chores.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01853"/>
                  </a:ext>
                </a:extLst>
              </a:tr>
              <a:tr h="2175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The parking lot has lots of cars.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Please hold my hand.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Great work being safe.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11587"/>
                  </a:ext>
                </a:extLst>
              </a:tr>
              <a:tr h="2175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This meeting will take a long time.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Please go to the bathroom.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Thank you for following directions.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269502"/>
                  </a:ext>
                </a:extLst>
              </a:tr>
              <a:tr h="4351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 have an important phone call.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Please play quietly while I’m on the phone.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Awesome job knowing how to behave when I talk on the phone.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0" marR="60810" marT="0" marB="0">
                    <a:solidFill>
                      <a:schemeClr val="accent2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589973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94261-9537-4147-AD1D-BF7E5F1A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2834136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C8B5-5BD3-4965-9868-19AE725A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PDI Modified Homework Sheets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ADF4B5-864E-4FC2-8EB2-F91A07704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6664" y="1524000"/>
            <a:ext cx="3650672" cy="4724400"/>
          </a:xfrm>
          <a:ln>
            <a:solidFill>
              <a:srgbClr val="002060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D93A0-1E13-4806-A2A8-BA75211D6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34373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298C1-89C0-4839-B743-49C04795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Coaching the Time-Out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55741-FF50-47F0-BCE1-C78C8C1A5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T.O. occurs only in home setting, not clinic</a:t>
            </a:r>
          </a:p>
          <a:p>
            <a:pPr lvl="1"/>
            <a:r>
              <a:rPr lang="en-US" dirty="0"/>
              <a:t>Schedule a PDI home visit session?</a:t>
            </a:r>
          </a:p>
          <a:p>
            <a:pPr lvl="1"/>
            <a:r>
              <a:rPr lang="en-US" dirty="0"/>
              <a:t>Video T.O. sequence at home?</a:t>
            </a:r>
          </a:p>
          <a:p>
            <a:pPr lvl="1"/>
            <a:r>
              <a:rPr lang="en-US" dirty="0"/>
              <a:t>Is standard CDI 5 minutes a day occurring?</a:t>
            </a:r>
          </a:p>
          <a:p>
            <a:endParaRPr lang="en-US" dirty="0"/>
          </a:p>
          <a:p>
            <a:r>
              <a:rPr lang="en-US" dirty="0"/>
              <a:t>T.O. occurs only in clinic, not home</a:t>
            </a:r>
          </a:p>
          <a:p>
            <a:pPr lvl="1"/>
            <a:r>
              <a:rPr lang="en-US" dirty="0"/>
              <a:t>Does parent implement T.O. at home?</a:t>
            </a:r>
          </a:p>
          <a:p>
            <a:pPr lvl="1"/>
            <a:r>
              <a:rPr lang="en-US" dirty="0"/>
              <a:t>Is follow through only with clinician coaching?</a:t>
            </a:r>
          </a:p>
          <a:p>
            <a:pPr lvl="1"/>
            <a:r>
              <a:rPr lang="en-US" dirty="0"/>
              <a:t>Do other caregivers agree with T.O. sequence?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E7863-4CBC-4CFD-BA08-198999DE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1353324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25E34-EB11-4485-8192-8872BF373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8B51A-A1CA-4A6A-A23E-306C1F3F7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they apply to only the “PCIT” child?</a:t>
            </a:r>
          </a:p>
          <a:p>
            <a:r>
              <a:rPr lang="en-US" dirty="0"/>
              <a:t>Is there consistency with implementation?</a:t>
            </a:r>
          </a:p>
          <a:p>
            <a:r>
              <a:rPr lang="en-US" dirty="0"/>
              <a:t>How are expectations known to all?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0F003-BC6B-42F8-A6A7-5AF80D76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3381545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8078-B968-4879-8AC4-B27E2863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Rules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5822F2-92EC-4259-B2F1-835A837AB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6664" y="1524000"/>
            <a:ext cx="3650672" cy="4724400"/>
          </a:xfrm>
          <a:ln>
            <a:solidFill>
              <a:srgbClr val="002060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154F5-4727-482A-8B60-62BA30610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133325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a PCIT Coach…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use the teaching tools shared to improve Adult Learning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pic>
        <p:nvPicPr>
          <p:cNvPr id="5" name="Picture 4" descr="andragog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514600"/>
            <a:ext cx="3846171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732502"/>
            <a:ext cx="388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  </a:t>
            </a:r>
            <a:r>
              <a:rPr lang="en-US" sz="1200" i="1" dirty="0"/>
              <a:t>Image Source:</a:t>
            </a:r>
          </a:p>
          <a:p>
            <a:r>
              <a:rPr lang="en-US" sz="1200" i="1" dirty="0">
                <a:hlinkClick r:id="rId4"/>
              </a:rPr>
              <a:t>http://leanlearning.wikispaces.com/instructional_design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3213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Agenda &amp; Goals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Blip>
                <a:blip r:embed="rId2"/>
              </a:buBlip>
              <a:defRPr/>
            </a:pPr>
            <a:r>
              <a:rPr lang="en-US" dirty="0"/>
              <a:t>Improve clinical knowledge related to adult learning theory</a:t>
            </a:r>
          </a:p>
          <a:p>
            <a:pPr eaLnBrk="1" hangingPunct="1">
              <a:buFont typeface="Wingdings" charset="0"/>
              <a:buBlip>
                <a:blip r:embed="rId2"/>
              </a:buBlip>
              <a:defRPr/>
            </a:pPr>
            <a:endParaRPr lang="en-US" dirty="0"/>
          </a:p>
          <a:p>
            <a:pPr eaLnBrk="1" hangingPunct="1">
              <a:buFont typeface="Wingdings" charset="0"/>
              <a:buBlip>
                <a:blip r:embed="rId2"/>
              </a:buBlip>
              <a:defRPr/>
            </a:pPr>
            <a:r>
              <a:rPr lang="en-US" dirty="0"/>
              <a:t>Review and provide teaching tools during CDI to improve caregiver skill acquisition</a:t>
            </a:r>
          </a:p>
          <a:p>
            <a:pPr eaLnBrk="1" hangingPunct="1">
              <a:buFont typeface="Wingdings" charset="0"/>
              <a:buBlip>
                <a:blip r:embed="rId2"/>
              </a:buBlip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Review and provide teaching tools during  PDI to improve caregiver skill acquisition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Agenda &amp; Goals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Blip>
                <a:blip r:embed="rId2"/>
              </a:buBlip>
              <a:defRPr/>
            </a:pPr>
            <a:r>
              <a:rPr lang="en-US" dirty="0"/>
              <a:t>Improve clinical knowledge related to adult learning theory</a:t>
            </a:r>
          </a:p>
          <a:p>
            <a:pPr eaLnBrk="1" hangingPunct="1">
              <a:buFont typeface="Wingdings" charset="0"/>
              <a:buBlip>
                <a:blip r:embed="rId2"/>
              </a:buBlip>
              <a:defRPr/>
            </a:pPr>
            <a:endParaRPr lang="en-US" dirty="0"/>
          </a:p>
          <a:p>
            <a:pPr eaLnBrk="1" hangingPunct="1">
              <a:buFont typeface="Wingdings" charset="0"/>
              <a:buBlip>
                <a:blip r:embed="rId2"/>
              </a:buBlip>
              <a:defRPr/>
            </a:pPr>
            <a:r>
              <a:rPr lang="en-US" dirty="0"/>
              <a:t>Review and provide teaching tools during CDI to improve caregiver skill acquisition</a:t>
            </a:r>
          </a:p>
          <a:p>
            <a:pPr eaLnBrk="1" hangingPunct="1">
              <a:buFont typeface="Wingdings" charset="0"/>
              <a:buBlip>
                <a:blip r:embed="rId2"/>
              </a:buBlip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Review and provide teaching tools during  PDI to improve caregiver skill acquisition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3622161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F043F-1CF3-47E0-8C98-190907BE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and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26806-0F8A-42AA-839A-05CF62FC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pic>
        <p:nvPicPr>
          <p:cNvPr id="5" name="image27.gif" descr="Image result for questions and answers">
            <a:extLst>
              <a:ext uri="{FF2B5EF4-FFF2-40B4-BE49-F238E27FC236}">
                <a16:creationId xmlns:a16="http://schemas.microsoft.com/office/drawing/2014/main" id="{1D050C85-338A-47B7-BF61-5EDBB26F26C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46328" y="1524000"/>
            <a:ext cx="7051343" cy="4724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872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Adult Learning Theory?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err="1"/>
              <a:t>Andragogy</a:t>
            </a:r>
            <a:r>
              <a:rPr lang="en-US" sz="3200" dirty="0"/>
              <a:t>:</a:t>
            </a:r>
          </a:p>
          <a:p>
            <a:r>
              <a:rPr lang="en-US" dirty="0"/>
              <a:t>“Methods or techniques used to teach adults” </a:t>
            </a:r>
            <a:r>
              <a:rPr lang="en-US" sz="1600" dirty="0"/>
              <a:t> (Random House, Inc. 2018.)</a:t>
            </a:r>
          </a:p>
          <a:p>
            <a:endParaRPr lang="en-US" dirty="0"/>
          </a:p>
          <a:p>
            <a:r>
              <a:rPr lang="en-US" dirty="0"/>
              <a:t>Advanced work of Malcolm Knowles </a:t>
            </a:r>
            <a:r>
              <a:rPr lang="en-US" sz="1600" dirty="0"/>
              <a:t>(1913-1997)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Girard, E.I. Washington State (2018)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Knowles 4 ALT applied principles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Adults need to be involved in the planning and evaluation of their instruction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Experience (including mistakes) provides the basis for the learning activities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Adults are most interested in learning subjects that have immediate relevance and impact to their job or personal life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Adult learning is problem-centered rather than content-oriented (</a:t>
            </a:r>
            <a:r>
              <a:rPr lang="en-US" dirty="0" err="1"/>
              <a:t>Kearsley</a:t>
            </a:r>
            <a:r>
              <a:rPr lang="en-US" dirty="0"/>
              <a:t>, 2010)</a:t>
            </a:r>
          </a:p>
          <a:p>
            <a:pPr marL="514350" indent="-514350">
              <a:buNone/>
            </a:pPr>
            <a:r>
              <a:rPr lang="en-US" sz="1600" dirty="0"/>
              <a:t>https://elearningindustry.com/the-adult-learning-theory-andragogy-of-malcolm-knowles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a PCIT Coach…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we consider the needs of our caregivers and how to apply Adult Learning Theory?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pic>
        <p:nvPicPr>
          <p:cNvPr id="5" name="Picture 4" descr="andragog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514600"/>
            <a:ext cx="3846171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732502"/>
            <a:ext cx="388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  </a:t>
            </a:r>
            <a:r>
              <a:rPr lang="en-US" sz="1200" i="1" dirty="0"/>
              <a:t>Image Source:</a:t>
            </a:r>
          </a:p>
          <a:p>
            <a:r>
              <a:rPr lang="en-US" sz="1200" i="1" dirty="0">
                <a:hlinkClick r:id="rId4"/>
              </a:rPr>
              <a:t>http://leanlearning.wikispaces.com/instructional_design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Adult Learning: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810000" cy="47244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Adults have a vast array of experiences and areas of interest to draw on as they learn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286000"/>
            <a:ext cx="4572000" cy="2514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Girard, E.I. Washington State (2018)</a:t>
            </a:r>
          </a:p>
        </p:txBody>
      </p:sp>
    </p:spTree>
    <p:extLst>
      <p:ext uri="{BB962C8B-B14F-4D97-AF65-F5344CB8AC3E}">
        <p14:creationId xmlns:p14="http://schemas.microsoft.com/office/powerpoint/2010/main" val="3341422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Readiness to Learn</a:t>
            </a:r>
          </a:p>
        </p:txBody>
      </p:sp>
      <p:pic>
        <p:nvPicPr>
          <p:cNvPr id="5" name="Content Placeholder 4" descr="readiness to lear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447800"/>
            <a:ext cx="6024880" cy="45186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7EF02C-EF38-4B56-8318-7E5537B6E0A8}"/>
              </a:ext>
            </a:extLst>
          </p:cNvPr>
          <p:cNvSpPr txBox="1"/>
          <p:nvPr/>
        </p:nvSpPr>
        <p:spPr>
          <a:xfrm>
            <a:off x="2514600" y="5829300"/>
            <a:ext cx="518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Side Credit: Sholom Fried MS Ed, SBL, SDL (2010)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 to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Girard, E.I. Washington State (2018)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EE8F1C-0E14-4C2E-A322-32285E8A7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2000" y="1854200"/>
            <a:ext cx="5080000" cy="4064000"/>
          </a:xfrm>
        </p:spPr>
      </p:pic>
    </p:spTree>
    <p:extLst>
      <p:ext uri="{BB962C8B-B14F-4D97-AF65-F5344CB8AC3E}">
        <p14:creationId xmlns:p14="http://schemas.microsoft.com/office/powerpoint/2010/main" val="916696037"/>
      </p:ext>
    </p:extLst>
  </p:cSld>
  <p:clrMapOvr>
    <a:masterClrMapping/>
  </p:clrMapOvr>
</p:sld>
</file>

<file path=ppt/theme/theme1.xml><?xml version="1.0" encoding="utf-8"?>
<a:theme xmlns:a="http://schemas.openxmlformats.org/drawingml/2006/main" name="UCRTemplate_whiteseal">
  <a:themeElements>
    <a:clrScheme name="UCRTemplate_whiteseal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UCRTemplate_whiteseal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UCRTemplate_whiteseal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_whiteseal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_whiteseal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_whiteseal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_whiteseal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_whiteseal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_whiteseal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_whiteseal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_whiteseal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RTemplate_whiteseal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UCRTemplate_whiteseal</Template>
  <TotalTime>723</TotalTime>
  <Words>1368</Words>
  <Application>Microsoft Office PowerPoint</Application>
  <PresentationFormat>On-screen Show (4:3)</PresentationFormat>
  <Paragraphs>191</Paragraphs>
  <Slides>31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Geneva</vt:lpstr>
      <vt:lpstr>Times New Roman</vt:lpstr>
      <vt:lpstr>Wingdings</vt:lpstr>
      <vt:lpstr>UCRTemplate_whiteseal</vt:lpstr>
      <vt:lpstr>Family Engagement: Teaching Tools &amp; Coaching in PCIT</vt:lpstr>
      <vt:lpstr>PCIT Coaches Poll</vt:lpstr>
      <vt:lpstr>Agenda &amp; Goals</vt:lpstr>
      <vt:lpstr>What is Adult Learning Theory?</vt:lpstr>
      <vt:lpstr>Knowles 4 ALT applied principles </vt:lpstr>
      <vt:lpstr>As a PCIT Coach…</vt:lpstr>
      <vt:lpstr>Adult Learning: Experience</vt:lpstr>
      <vt:lpstr>Readiness to Learn</vt:lpstr>
      <vt:lpstr>Orientation to Learning</vt:lpstr>
      <vt:lpstr>Self Concept &amp; Motivation to Learn</vt:lpstr>
      <vt:lpstr>PowerPoint Presentation</vt:lpstr>
      <vt:lpstr>Tools for cdi</vt:lpstr>
      <vt:lpstr>Coach Experience = Personal Analogy</vt:lpstr>
      <vt:lpstr>Visual Learners PRIDE</vt:lpstr>
      <vt:lpstr>Homework Flashcards</vt:lpstr>
      <vt:lpstr>Positive Opposite HW Focus</vt:lpstr>
      <vt:lpstr>How to Improve Readiness</vt:lpstr>
      <vt:lpstr>Tools for Pdi</vt:lpstr>
      <vt:lpstr>PDI Staircase – Thank you Cheryl</vt:lpstr>
      <vt:lpstr>Teaching the Time-Out Method</vt:lpstr>
      <vt:lpstr>Creating Effective DC’s</vt:lpstr>
      <vt:lpstr>PDI Modified Homework Sheets</vt:lpstr>
      <vt:lpstr>PDI Modified Homework Sheets</vt:lpstr>
      <vt:lpstr>Handout: Real Life Commands</vt:lpstr>
      <vt:lpstr>PDI Modified Homework Sheets</vt:lpstr>
      <vt:lpstr>Coaching the Time-Out</vt:lpstr>
      <vt:lpstr>House Rules</vt:lpstr>
      <vt:lpstr>House Rules</vt:lpstr>
      <vt:lpstr>As a PCIT Coach…</vt:lpstr>
      <vt:lpstr>Agenda &amp; Goals</vt:lpstr>
      <vt:lpstr>Wrap Up and Questions</vt:lpstr>
    </vt:vector>
  </TitlesOfParts>
  <Company>UCR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barton</dc:creator>
  <cp:lastModifiedBy>Wayne Girard</cp:lastModifiedBy>
  <cp:revision>64</cp:revision>
  <dcterms:created xsi:type="dcterms:W3CDTF">2008-03-31T22:27:01Z</dcterms:created>
  <dcterms:modified xsi:type="dcterms:W3CDTF">2018-02-15T18:51:01Z</dcterms:modified>
</cp:coreProperties>
</file>