
<file path=[Content_Types].xml><?xml version="1.0" encoding="utf-8"?>
<Types xmlns="http://schemas.openxmlformats.org/package/2006/content-types">
  <Default Extension="png" ContentType="image/png"/>
  <Default Extension="jpg&amp;ehk=K5mjm5Q4ZtTX" ContentType="image/jpeg"/>
  <Default Extension="jpg&amp;ehk=nAKC" ContentType="image/jpeg"/>
  <Default Extension="jpg&amp;ehk=eXy2qb3xVwRY0s3Xpn1CJw&amp;r=0&amp;pid=OfficeInsert" ContentType="image/jpeg"/>
  <Default Extension="gif&amp;ehk=5IwuB" ContentType="image/gif"/>
  <Default Extension="jpg&amp;ehk=2" ContentType="image/jpeg"/>
  <Default Extension="png&amp;ehk=RApwPRQ" ContentType="image/png"/>
  <Default Extension="jpg&amp;ehk=Yq7s0kgx3F7JHdE8HS2qCw&amp;r=0&amp;pid=OfficeInsert" ContentType="image/jpeg"/>
  <Default Extension="png&amp;ehk=a1t4Gkdn5EqY4Zwe3uFx0g&amp;r=0&amp;pid=OfficeInsert" ContentType="image/png"/>
  <Default Extension="jpg&amp;ehk=N18wUjEMYSXE0XdewWXYow&amp;r=0&amp;pid=OfficeInsert" ContentType="image/jpeg"/>
  <Default Extension="jpe&amp;ehk=TvMl8ZO2Az0Zap3PCEMGDg&amp;r=0&amp;pid=OfficeInsert" ContentType="image/jpeg"/>
  <Default Extension="jpeg" ContentType="image/jpeg"/>
  <Default Extension="jpg&amp;ehk=rMUo8oBHr2cCeiAtN" ContentType="image/jpeg"/>
  <Default Extension="rels" ContentType="application/vnd.openxmlformats-package.relationships+xml"/>
  <Default Extension="xml" ContentType="application/xml"/>
  <Default Extension="wav" ContentType="audio/x-wav"/>
  <Default Extension="jpg&amp;ehk=6al4R3" ContentType="image/jpeg"/>
  <Default Extension="jpg&amp;ehk=ewCXj968KTTjLYgJ9Oihug&amp;r=0&amp;pid=OfficeInsert" ContentType="image/jpeg"/>
  <Default Extension="jpg&amp;ehk=bSMApdQOB3Gf8YXaaAlrFA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7" r:id="rId4"/>
    <p:sldId id="258" r:id="rId5"/>
    <p:sldId id="275" r:id="rId6"/>
    <p:sldId id="278" r:id="rId7"/>
    <p:sldId id="259" r:id="rId8"/>
    <p:sldId id="276" r:id="rId9"/>
    <p:sldId id="260" r:id="rId10"/>
    <p:sldId id="262" r:id="rId11"/>
    <p:sldId id="263" r:id="rId12"/>
    <p:sldId id="264" r:id="rId13"/>
    <p:sldId id="277" r:id="rId14"/>
    <p:sldId id="266" r:id="rId15"/>
    <p:sldId id="265" r:id="rId16"/>
    <p:sldId id="272" r:id="rId17"/>
    <p:sldId id="267" r:id="rId18"/>
    <p:sldId id="268" r:id="rId19"/>
    <p:sldId id="269" r:id="rId20"/>
    <p:sldId id="271" r:id="rId21"/>
    <p:sldId id="273" r:id="rId22"/>
    <p:sldId id="274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1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3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0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0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3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2D7FDF-B1D2-4EC2-9C63-F081EAF5275C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5670AC6-68E3-4E6B-ADF1-D9DEDCE61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2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&amp;ehk=a1t4Gkdn5EqY4Zwe3uFx0g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K5mjm5Q4ZtT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N18wUjEMYSXE0XdewWXYow&amp;r=0&amp;pid=OfficeInsert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&amp;ehk=TvMl8ZO2Az0Zap3PCEMGDg&amp;r=0&amp;pid=OfficeInsert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6al4R3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&amp;ehk=5IwuB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eXy2qb3xVwRY0s3Xpn1CJw&amp;r=0&amp;pid=OfficeInsert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&amp;ehk=nAKC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&amp;ehk=rMUo8oBHr2cCeiAt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&amp;ehk=bSMApdQOB3Gf8YXaaAlrFA&amp;r=0&amp;pid=OfficeInsert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RApwPRQ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ewCXj968KTTjLYgJ9Oihug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Yq7s0kgx3F7JHdE8HS2qCw&amp;r=0&amp;pid=OfficeInsert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219654"/>
          </a:xfrm>
        </p:spPr>
        <p:txBody>
          <a:bodyPr>
            <a:normAutofit fontScale="90000"/>
          </a:bodyPr>
          <a:lstStyle/>
          <a:p>
            <a:r>
              <a:rPr lang="en-US" dirty="0"/>
              <a:t>Parent child interaction therapy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of </a:t>
            </a:r>
            <a:r>
              <a:rPr lang="en-US" dirty="0" err="1"/>
              <a:t>Pcit</a:t>
            </a:r>
            <a:r>
              <a:rPr lang="en-US" dirty="0"/>
              <a:t> training</a:t>
            </a:r>
            <a:br>
              <a:rPr lang="en-US" dirty="0"/>
            </a:br>
            <a:r>
              <a:rPr lang="en-US" sz="3600" dirty="0"/>
              <a:t>by Kami Guzman, LMHC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12" y="3886198"/>
            <a:ext cx="8689976" cy="2251710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MrsPipesKindies - abcs of kindergarten 'c'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3" y="3886198"/>
            <a:ext cx="3806826" cy="22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6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Rollin’ Out commands</a:t>
            </a:r>
          </a:p>
        </p:txBody>
      </p:sp>
      <p:pic>
        <p:nvPicPr>
          <p:cNvPr id="5" name="Content Placeholder 4" descr="The command form of a verb is used to tell someone to do or not to do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1985963"/>
            <a:ext cx="7358062" cy="4229100"/>
          </a:xfrm>
        </p:spPr>
      </p:pic>
    </p:spTree>
    <p:extLst>
      <p:ext uri="{BB962C8B-B14F-4D97-AF65-F5344CB8AC3E}">
        <p14:creationId xmlns:p14="http://schemas.microsoft.com/office/powerpoint/2010/main" val="12600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Play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“Please hand me the Lego”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“Please hand me the car”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“Please put the horse in the fence”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“Please put the green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lego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on the red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lego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endParaRPr lang="en-US" dirty="0"/>
          </a:p>
        </p:txBody>
      </p:sp>
      <p:pic>
        <p:nvPicPr>
          <p:cNvPr id="5" name="Picture 4" descr="Nota: uno de los verbos puedo completarse con dos de las frases de l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98" y="1686878"/>
            <a:ext cx="421100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440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Other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Transition commands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Go with the flow commands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Real life commands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Clean up commands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Makes no sense commands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Public commands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Commands with siblings present</a:t>
            </a:r>
          </a:p>
        </p:txBody>
      </p:sp>
      <p:pic>
        <p:nvPicPr>
          <p:cNvPr id="5" name="Picture 4" descr="reported &lt;strong&gt;commands&lt;/strong&gt; positive &lt;strong&gt;commands&lt;/strong&gt; negative orders suggestions 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900238"/>
            <a:ext cx="5686425" cy="41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USE therapeutic judgement*******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Discuss the commands that will be given at home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Give commands during special play first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Then 2-4 real commands at home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Real commands during the day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RegentsPhysics - 1 Current &lt;strong&gt;Homework&lt;/strong&gt;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2367092"/>
            <a:ext cx="3900488" cy="3247896"/>
          </a:xfrm>
        </p:spPr>
      </p:pic>
    </p:spTree>
    <p:extLst>
      <p:ext uri="{BB962C8B-B14F-4D97-AF65-F5344CB8AC3E}">
        <p14:creationId xmlns:p14="http://schemas.microsoft.com/office/powerpoint/2010/main" val="20258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Siblings?????????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Which kid do we do PCIT with?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Check in on </a:t>
            </a:r>
            <a:r>
              <a:rPr lang="en-US" sz="6000" dirty="0">
                <a:solidFill>
                  <a:srgbClr val="FFFF00"/>
                </a:solidFill>
              </a:rPr>
              <a:t>All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kids in the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Sibling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Can be several sessions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Can be a horrible session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Overwhelming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Many timeout chairs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Part of the foundation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ANARY'S DIARY: May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632852"/>
            <a:ext cx="3935689" cy="31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242932__obxjohn__child-laughing-wav-file.wav"/>
          </p:stSnd>
        </p:sndAc>
      </p:transition>
    </mc:Choice>
    <mc:Fallback xmlns="">
      <p:transition spd="slow">
        <p:sndAc>
          <p:stSnd>
            <p:snd r:embed="rId4" name="242932__obxjohn__child-laughing-wav-fil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655638"/>
            <a:ext cx="5934075" cy="5135562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Turn Taking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Sharing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Getting along well with others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Alternatives to tattling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Recognizing positive qualities of siblings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Asking before taking toys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Using polite manners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The “no hurting” Rules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Problem Solving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Keeping hands and feet to oneself</a:t>
            </a:r>
          </a:p>
          <a:p>
            <a:endParaRPr lang="en-US" dirty="0"/>
          </a:p>
        </p:txBody>
      </p:sp>
      <p:pic>
        <p:nvPicPr>
          <p:cNvPr id="9" name="Picture Placeholder 8" descr="Look at my peeeeeenis!”—Tacey Decides if Babysitting is for You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r="20608"/>
          <a:stretch>
            <a:fillRect/>
          </a:stretch>
        </p:blipFill>
        <p:spPr>
          <a:xfrm>
            <a:off x="6412230" y="529590"/>
            <a:ext cx="4457700" cy="5181600"/>
          </a:xfrm>
        </p:spPr>
      </p:pic>
    </p:spTree>
    <p:extLst>
      <p:ext uri="{BB962C8B-B14F-4D97-AF65-F5344CB8AC3E}">
        <p14:creationId xmlns:p14="http://schemas.microsoft.com/office/powerpoint/2010/main" val="41539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Cooperation game</a:t>
            </a:r>
          </a:p>
        </p:txBody>
      </p:sp>
      <p:pic>
        <p:nvPicPr>
          <p:cNvPr id="6" name="Content Placeholder 5" descr="Board &lt;strong&gt;Games&lt;/strong&gt; Free Stock Photo - Public Domain Pictures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146919"/>
            <a:ext cx="6199187" cy="41069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Create it as a family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Moving forward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Moving backward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46392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Babysitters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Older siblings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Siblings without disruptive behaviors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Grandparents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any “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interactionary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” person</a:t>
            </a:r>
          </a:p>
          <a:p>
            <a:endParaRPr lang="en-US" dirty="0"/>
          </a:p>
        </p:txBody>
      </p:sp>
      <p:pic>
        <p:nvPicPr>
          <p:cNvPr id="5" name="Picture 4" descr="Grandparents | Juliajustgotcreat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38" y="1846392"/>
            <a:ext cx="3067049" cy="3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085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House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One active house rule at a time-no more than two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 are good house rules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There shouldn’t be a need for many rules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Practice the house rule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Automatic time out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Create, laminate, post--together</a:t>
            </a:r>
          </a:p>
          <a:p>
            <a:endParaRPr lang="en-US" dirty="0"/>
          </a:p>
        </p:txBody>
      </p:sp>
      <p:pic>
        <p:nvPicPr>
          <p:cNvPr id="7" name="Picture 6" descr="Keeping My Kitchen Safe | Food Safety Certification &amp; Consul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6" y="2800350"/>
            <a:ext cx="3933824" cy="31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Code the Coach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&lt;strong&gt;coach&lt;/strong&gt;-yelling-vector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55" y="785813"/>
            <a:ext cx="3960019" cy="47577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Praises for Positive parenting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Impact of positive parenting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Observation of parents positive impact on child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Delight in child or child’s interactions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Supportive/empathic statements acknowledging caregivers struggles or child’s difficulties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Misc. positive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184726__zerolagtime__coach-whistle-cleaned-up.wav"/>
          </p:stSnd>
        </p:sndAc>
      </p:transition>
    </mc:Choice>
    <mc:Fallback xmlns="">
      <p:transition spd="med">
        <p:fade/>
        <p:sndAc>
          <p:stSnd>
            <p:snd r:embed="rId4" name="184726__zerolagtime__coach-whistle-cleaned-up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House </a:t>
            </a:r>
            <a:r>
              <a:rPr lang="en-US" sz="6600" dirty="0" err="1"/>
              <a:t>RUles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6600" dirty="0">
                <a:highlight>
                  <a:srgbClr val="FFFF00"/>
                </a:highlight>
              </a:rPr>
              <a:t>100% consistency</a:t>
            </a:r>
          </a:p>
          <a:p>
            <a:r>
              <a:rPr lang="en-US" sz="6600" dirty="0">
                <a:highlight>
                  <a:srgbClr val="FFFF00"/>
                </a:highlight>
              </a:rPr>
              <a:t>The slot machine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03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  <p:sndAc>
          <p:stSnd>
            <p:snd r:embed="rId3" name="69690__lukaso__slot-payoff.wav"/>
          </p:stSnd>
        </p:sndAc>
      </p:transition>
    </mc:Choice>
    <mc:Fallback>
      <p:transition spd="slow">
        <p:fade/>
        <p:sndAc>
          <p:stSnd>
            <p:snd r:embed="rId2" name="69690__lukaso__slot-payoff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143000"/>
            <a:ext cx="3935688" cy="925830"/>
          </a:xfrm>
        </p:spPr>
        <p:txBody>
          <a:bodyPr>
            <a:normAutofit/>
          </a:bodyPr>
          <a:lstStyle/>
          <a:p>
            <a:r>
              <a:rPr lang="en-US" sz="5400" dirty="0"/>
              <a:t>teamwork</a:t>
            </a:r>
          </a:p>
        </p:txBody>
      </p:sp>
      <p:pic>
        <p:nvPicPr>
          <p:cNvPr id="6" name="Content Placeholder 5" descr="Esse post faz parte do projeto Ciranda de Blogs, projeto que reúne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56" y="1347787"/>
            <a:ext cx="4762500" cy="3705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Include the child in the planning of house rules and cooperation game</a:t>
            </a:r>
          </a:p>
          <a:p>
            <a:r>
              <a:rPr lang="en-US" dirty="0"/>
              <a:t>Discuss the role of each family member</a:t>
            </a:r>
          </a:p>
          <a:p>
            <a:r>
              <a:rPr lang="en-US" dirty="0"/>
              <a:t>Coach parents in working together</a:t>
            </a:r>
          </a:p>
          <a:p>
            <a:r>
              <a:rPr lang="en-US" dirty="0"/>
              <a:t>Explore triggers in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team building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85950"/>
            <a:ext cx="10363826" cy="43091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Cooperation game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Love languages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Inside out characters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Love Cups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Snoodle’s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Tale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Genogram with boundaries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Blindfold game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Christmas Bulbs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Hands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excercise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radalm - Wiki 6 Shared leadersh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38" y="1738313"/>
            <a:ext cx="5281612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Public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easy and then build to harder locations</a:t>
            </a:r>
          </a:p>
          <a:p>
            <a:r>
              <a:rPr lang="en-US" dirty="0"/>
              <a:t>Clear Expectations</a:t>
            </a:r>
          </a:p>
          <a:p>
            <a:r>
              <a:rPr lang="en-US" dirty="0"/>
              <a:t>Start with one child and build to all siblings</a:t>
            </a:r>
          </a:p>
          <a:p>
            <a:r>
              <a:rPr lang="en-US" dirty="0"/>
              <a:t>Timeout rag</a:t>
            </a:r>
          </a:p>
          <a:p>
            <a:endParaRPr lang="en-US" dirty="0"/>
          </a:p>
          <a:p>
            <a:r>
              <a:rPr lang="en-US" sz="3200" dirty="0">
                <a:highlight>
                  <a:srgbClr val="FFFF00"/>
                </a:highlight>
              </a:rPr>
              <a:t>Lots of labeled praises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Centennial Park group - Wikipedia, the free encyclopedia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3" y="2367092"/>
            <a:ext cx="4491663" cy="3424107"/>
          </a:xfrm>
        </p:spPr>
      </p:pic>
    </p:spTree>
    <p:extLst>
      <p:ext uri="{BB962C8B-B14F-4D97-AF65-F5344CB8AC3E}">
        <p14:creationId xmlns:p14="http://schemas.microsoft.com/office/powerpoint/2010/main" val="4271704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04493"/>
          </a:xfrm>
        </p:spPr>
        <p:txBody>
          <a:bodyPr/>
          <a:lstStyle/>
          <a:p>
            <a:r>
              <a:rPr lang="en-US" dirty="0"/>
              <a:t>10 Rules To Effective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0080" y="1062990"/>
            <a:ext cx="10637520" cy="589788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800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ositively State the command</a:t>
            </a:r>
          </a:p>
          <a:p>
            <a:r>
              <a:rPr lang="en-US" sz="3800" dirty="0">
                <a:solidFill>
                  <a:srgbClr val="00B050"/>
                </a:solidFill>
              </a:rPr>
              <a:t>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eason before command and or after compliance</a:t>
            </a:r>
          </a:p>
          <a:p>
            <a:r>
              <a:rPr lang="en-US" sz="3800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 appropriate command</a:t>
            </a:r>
          </a:p>
          <a:p>
            <a:r>
              <a:rPr lang="en-US" sz="3800" dirty="0">
                <a:solidFill>
                  <a:srgbClr val="00B050"/>
                </a:solidFill>
              </a:rPr>
              <a:t>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alm and courteous command</a:t>
            </a:r>
          </a:p>
          <a:p>
            <a:r>
              <a:rPr lang="en-US" sz="3800" dirty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ell,  don’t ask</a:t>
            </a:r>
          </a:p>
          <a:p>
            <a:r>
              <a:rPr lang="en-US" sz="3800" dirty="0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ndividual command</a:t>
            </a:r>
          </a:p>
          <a:p>
            <a:r>
              <a:rPr lang="en-US" sz="3800" dirty="0">
                <a:solidFill>
                  <a:srgbClr val="00B050"/>
                </a:solidFill>
              </a:rPr>
              <a:t>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lear command</a:t>
            </a:r>
          </a:p>
          <a:p>
            <a:r>
              <a:rPr lang="en-US" sz="3800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nough commands</a:t>
            </a:r>
          </a:p>
        </p:txBody>
      </p:sp>
      <p:pic>
        <p:nvPicPr>
          <p:cNvPr id="5" name="Picture 4" descr="and safety or &lt;strong&gt;rules&lt;/strong&gt; of engagement step 2 set up your blogging &lt;strong&gt;rules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3057525"/>
            <a:ext cx="5691187" cy="29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Handout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Role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pLay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&lt;strong&gt;Time&lt;/strong&gt; in Jazz presenta &quot;&lt;strong&gt;Time Out&lt;/strong&gt;&quot; concorso per musicisti e Dj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860233"/>
            <a:ext cx="7589837" cy="15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the parent and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Its imperative the commands are direct</a:t>
            </a:r>
          </a:p>
          <a:p>
            <a:r>
              <a:rPr lang="en-US" dirty="0"/>
              <a:t>Don’t have the parent do it at home the first time</a:t>
            </a:r>
          </a:p>
          <a:p>
            <a:r>
              <a:rPr lang="en-US" dirty="0"/>
              <a:t>Don’t let the parent use negative words (naughty chair, bad, and </a:t>
            </a:r>
            <a:r>
              <a:rPr lang="en-US" dirty="0" err="1"/>
              <a:t>ect</a:t>
            </a:r>
            <a:r>
              <a:rPr lang="en-US" dirty="0"/>
              <a:t>)</a:t>
            </a:r>
          </a:p>
          <a:p>
            <a:r>
              <a:rPr lang="en-US" dirty="0"/>
              <a:t>Use a stuffed toy to show the child how play will change</a:t>
            </a:r>
          </a:p>
          <a:p>
            <a:r>
              <a:rPr lang="en-US" dirty="0"/>
              <a:t>Have parent teach the child</a:t>
            </a:r>
          </a:p>
          <a:p>
            <a:r>
              <a:rPr lang="en-US" dirty="0"/>
              <a:t>Let the child participate in the teaching</a:t>
            </a:r>
          </a:p>
          <a:p>
            <a:r>
              <a:rPr lang="en-US" sz="2400" dirty="0">
                <a:highlight>
                  <a:srgbClr val="FFFF00"/>
                </a:highlight>
              </a:rPr>
              <a:t>keep it positive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24143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Use fun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Lets play the listening game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Take your ears out of your pocket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Listening is fun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Put your listening ears on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799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stro Baxoi , Nuestras cositas , Proyecto Peces , Proyecto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771525"/>
            <a:ext cx="8215313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jaws_x.wav"/>
          </p:stSnd>
        </p:sndAc>
      </p:transition>
    </mc:Choice>
    <mc:Fallback xmlns="">
      <p:transition spd="med">
        <p:fade/>
        <p:sndAc>
          <p:stSnd>
            <p:snd r:embed="rId4" name="jaws_x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Time for internal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Discuss underlying feelings of each participant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Parent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Child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Therapist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2363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Being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Sad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Anger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Fear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Joy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Shame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Curiosity</a:t>
            </a:r>
          </a:p>
        </p:txBody>
      </p:sp>
      <p:pic>
        <p:nvPicPr>
          <p:cNvPr id="5" name="Picture 4" descr="&lt;strong&gt;Feelings&lt;/strong&gt; Faces | Sunflower Story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2043112"/>
            <a:ext cx="6557282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592</TotalTime>
  <Words>512</Words>
  <Application>Microsoft Office PowerPoint</Application>
  <PresentationFormat>Custom</PresentationFormat>
  <Paragraphs>148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Droplet</vt:lpstr>
      <vt:lpstr>Parent child interaction therapy 2nd half of Pcit training by Kami Guzman, LMHC</vt:lpstr>
      <vt:lpstr>Code the Coach </vt:lpstr>
      <vt:lpstr>10 Rules To Effective Commands</vt:lpstr>
      <vt:lpstr>Timeout Protocol</vt:lpstr>
      <vt:lpstr>Teaching the parent and child</vt:lpstr>
      <vt:lpstr>Use fun language</vt:lpstr>
      <vt:lpstr>PowerPoint Presentation</vt:lpstr>
      <vt:lpstr>Time for internal reflection</vt:lpstr>
      <vt:lpstr>Being With</vt:lpstr>
      <vt:lpstr>Rollin’ Out commands</vt:lpstr>
      <vt:lpstr>Play commands</vt:lpstr>
      <vt:lpstr>Other commands</vt:lpstr>
      <vt:lpstr>Homework</vt:lpstr>
      <vt:lpstr>Siblings?????????</vt:lpstr>
      <vt:lpstr>Sibling Session</vt:lpstr>
      <vt:lpstr>PowerPoint Presentation</vt:lpstr>
      <vt:lpstr>Cooperation game</vt:lpstr>
      <vt:lpstr>Coaching</vt:lpstr>
      <vt:lpstr>House rules</vt:lpstr>
      <vt:lpstr>House RUles</vt:lpstr>
      <vt:lpstr>teamwork</vt:lpstr>
      <vt:lpstr>Family team building exercises</vt:lpstr>
      <vt:lpstr>Public behavior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PCIT  2nd half of training</dc:title>
  <dc:creator>FullCircle TherapyCenter</dc:creator>
  <cp:lastModifiedBy>D'Argo, Lauren E</cp:lastModifiedBy>
  <cp:revision>42</cp:revision>
  <dcterms:created xsi:type="dcterms:W3CDTF">2017-03-25T03:35:08Z</dcterms:created>
  <dcterms:modified xsi:type="dcterms:W3CDTF">2017-06-12T17:36:53Z</dcterms:modified>
</cp:coreProperties>
</file>