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theme/themeOverride2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9" r:id="rId3"/>
    <p:sldId id="375" r:id="rId4"/>
    <p:sldId id="318" r:id="rId5"/>
    <p:sldId id="377" r:id="rId6"/>
    <p:sldId id="338" r:id="rId7"/>
    <p:sldId id="376" r:id="rId8"/>
    <p:sldId id="349" r:id="rId9"/>
    <p:sldId id="323" r:id="rId10"/>
    <p:sldId id="326" r:id="rId11"/>
    <p:sldId id="327" r:id="rId12"/>
    <p:sldId id="324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9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49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Pre_Post%20Teacher%20Skills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loriday:Dropbox:TCIT%20Consultation:TCIT%20Database%20Fall%2014%20Masteer.xlsb" TargetMode="External"/><Relationship Id="rId1" Type="http://schemas.openxmlformats.org/officeDocument/2006/relationships/themeOverride" Target="../theme/themeOverride1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loriday:Dropbox:TCIT%20Consultation:TCIT%20Database%20Fall%2014%20Masteer.xlsb" TargetMode="External"/><Relationship Id="rId1" Type="http://schemas.openxmlformats.org/officeDocument/2006/relationships/themeOverride" Target="../theme/themeOverride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oriday:Dropbox:TCIT%20Consultation:TCIT%20Database%20Fall%2014%20Masteer.xlsb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loriday:Dropbox:TCIT%20Consultation:TCIT%20Database%20Fall%2014%20Masteer.xlsb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ori.day:Dropbox:TCIT%20Consultation:SESBI%20Scoring%20with%20new%20dat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ori.day:Dropbox:TCIT%20Consultation:SESBI%20Scoring%20with%20new%20dat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ori.day:Dropbox:TCIT%20Consultation:SESBI%20Scoring%20with%20new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Pre_Post%20Teacher%20Skil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analysis%20SESBI%20&amp;%20Teacher%20Skills%20Char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analysis%20SESBI%20&amp;%20Teacher%20Skills%20Char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analysis%20SESBI%20&amp;%20Teacher%20Skills%20Charts%20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analysis%20SESBI%20&amp;%20Teacher%20Skills%20Char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TCIT%20Data%20analysis%20SESBI%20&amp;%20Teacher%20Skills%20Char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oriday:Dropbox:TCIT%20Consultation:TCIT%20Database%20Fall%2014%20Masteer.xlsb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oriday:Dropbox:TCIT%20Consultation:TCIT%20Database%20Fall%2014%20Masteer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Teacher 1</c:v>
          </c:tx>
          <c:marker>
            <c:symbol val="none"/>
          </c:marker>
          <c:cat>
            <c:strRef>
              <c:f>Sheet2!$B$1:$C$1</c:f>
              <c:strCache>
                <c:ptCount val="2"/>
                <c:pt idx="0">
                  <c:v>DO Skills: PRE</c:v>
                </c:pt>
                <c:pt idx="1">
                  <c:v>DO Skills: POST</c:v>
                </c:pt>
              </c:strCache>
            </c:strRef>
          </c:cat>
          <c:val>
            <c:numRef>
              <c:f>Sheet2!$B$2:$C$2</c:f>
              <c:numCache>
                <c:formatCode>0.00</c:formatCode>
                <c:ptCount val="2"/>
                <c:pt idx="0">
                  <c:v>2</c:v>
                </c:pt>
                <c:pt idx="1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08-3844-89E1-FD98E4A77CFE}"/>
            </c:ext>
          </c:extLst>
        </c:ser>
        <c:ser>
          <c:idx val="1"/>
          <c:order val="1"/>
          <c:tx>
            <c:v>Teacher 2</c:v>
          </c:tx>
          <c:marker>
            <c:symbol val="none"/>
          </c:marker>
          <c:cat>
            <c:strRef>
              <c:f>Sheet2!$B$1:$C$1</c:f>
              <c:strCache>
                <c:ptCount val="2"/>
                <c:pt idx="0">
                  <c:v>DO Skills: PRE</c:v>
                </c:pt>
                <c:pt idx="1">
                  <c:v>DO Skills: POST</c:v>
                </c:pt>
              </c:strCache>
            </c:strRef>
          </c:cat>
          <c:val>
            <c:numRef>
              <c:f>Sheet2!$B$3:$C$3</c:f>
              <c:numCache>
                <c:formatCode>0.00</c:formatCode>
                <c:ptCount val="2"/>
                <c:pt idx="0">
                  <c:v>8</c:v>
                </c:pt>
                <c:pt idx="1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08-3844-89E1-FD98E4A77CFE}"/>
            </c:ext>
          </c:extLst>
        </c:ser>
        <c:ser>
          <c:idx val="2"/>
          <c:order val="2"/>
          <c:tx>
            <c:v>Teacher 3</c:v>
          </c:tx>
          <c:marker>
            <c:symbol val="none"/>
          </c:marker>
          <c:cat>
            <c:strRef>
              <c:f>Sheet2!$B$1:$C$1</c:f>
              <c:strCache>
                <c:ptCount val="2"/>
                <c:pt idx="0">
                  <c:v>DO Skills: PRE</c:v>
                </c:pt>
                <c:pt idx="1">
                  <c:v>DO Skills: POST</c:v>
                </c:pt>
              </c:strCache>
            </c:strRef>
          </c:cat>
          <c:val>
            <c:numRef>
              <c:f>Sheet2!$B$4:$C$4</c:f>
              <c:numCache>
                <c:formatCode>0.00</c:formatCode>
                <c:ptCount val="2"/>
                <c:pt idx="0">
                  <c:v>19</c:v>
                </c:pt>
                <c:pt idx="1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08-3844-89E1-FD98E4A77CFE}"/>
            </c:ext>
          </c:extLst>
        </c:ser>
        <c:ser>
          <c:idx val="3"/>
          <c:order val="3"/>
          <c:tx>
            <c:v>Teacher 4</c:v>
          </c:tx>
          <c:marker>
            <c:symbol val="none"/>
          </c:marker>
          <c:cat>
            <c:strRef>
              <c:f>Sheet2!$B$1:$C$1</c:f>
              <c:strCache>
                <c:ptCount val="2"/>
                <c:pt idx="0">
                  <c:v>DO Skills: PRE</c:v>
                </c:pt>
                <c:pt idx="1">
                  <c:v>DO Skills: POST</c:v>
                </c:pt>
              </c:strCache>
            </c:strRef>
          </c:cat>
          <c:val>
            <c:numRef>
              <c:f>Sheet2!$B$5:$C$5</c:f>
              <c:numCache>
                <c:formatCode>0.00</c:formatCode>
                <c:ptCount val="2"/>
                <c:pt idx="0">
                  <c:v>14</c:v>
                </c:pt>
                <c:pt idx="1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08-3844-89E1-FD98E4A77CFE}"/>
            </c:ext>
          </c:extLst>
        </c:ser>
        <c:ser>
          <c:idx val="4"/>
          <c:order val="4"/>
          <c:tx>
            <c:v>Teacher 5</c:v>
          </c:tx>
          <c:marker>
            <c:symbol val="none"/>
          </c:marker>
          <c:cat>
            <c:strRef>
              <c:f>Sheet2!$B$1:$C$1</c:f>
              <c:strCache>
                <c:ptCount val="2"/>
                <c:pt idx="0">
                  <c:v>DO Skills: PRE</c:v>
                </c:pt>
                <c:pt idx="1">
                  <c:v>DO Skills: POST</c:v>
                </c:pt>
              </c:strCache>
            </c:strRef>
          </c:cat>
          <c:val>
            <c:numRef>
              <c:f>Sheet2!$B$6:$C$6</c:f>
              <c:numCache>
                <c:formatCode>0.00</c:formatCode>
                <c:ptCount val="2"/>
                <c:pt idx="0">
                  <c:v>9</c:v>
                </c:pt>
                <c:pt idx="1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08-3844-89E1-FD98E4A77CFE}"/>
            </c:ext>
          </c:extLst>
        </c:ser>
        <c:ser>
          <c:idx val="5"/>
          <c:order val="5"/>
          <c:tx>
            <c:v>Teacher 6</c:v>
          </c:tx>
          <c:marker>
            <c:symbol val="none"/>
          </c:marker>
          <c:cat>
            <c:strRef>
              <c:f>Sheet2!$B$1:$C$1</c:f>
              <c:strCache>
                <c:ptCount val="2"/>
                <c:pt idx="0">
                  <c:v>DO Skills: PRE</c:v>
                </c:pt>
                <c:pt idx="1">
                  <c:v>DO Skills: POST</c:v>
                </c:pt>
              </c:strCache>
            </c:strRef>
          </c:cat>
          <c:val>
            <c:numRef>
              <c:f>Sheet2!$B$7:$C$7</c:f>
              <c:numCache>
                <c:formatCode>0.00</c:formatCode>
                <c:ptCount val="2"/>
                <c:pt idx="0">
                  <c:v>10</c:v>
                </c:pt>
                <c:pt idx="1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08-3844-89E1-FD98E4A77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3593656"/>
        <c:axId val="68738296"/>
      </c:lineChart>
      <c:catAx>
        <c:axId val="553593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738296"/>
        <c:crosses val="autoZero"/>
        <c:auto val="1"/>
        <c:lblAlgn val="ctr"/>
        <c:lblOffset val="100"/>
        <c:noMultiLvlLbl val="0"/>
      </c:catAx>
      <c:valAx>
        <c:axId val="68738296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crossAx val="5535936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Pre/Post</a:t>
            </a:r>
            <a:r>
              <a:rPr lang="en-US" baseline="0"/>
              <a:t> DO Skills</a:t>
            </a:r>
            <a:endParaRPr lang="en-US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'Pre-Post'!$A$42</c:f>
              <c:strCache>
                <c:ptCount val="1"/>
                <c:pt idx="0">
                  <c:v>Teacher 1</c:v>
                </c:pt>
              </c:strCache>
            </c:strRef>
          </c:tx>
          <c:marker>
            <c:symbol val="none"/>
          </c:marker>
          <c:val>
            <c:numRef>
              <c:f>'Pre-Post'!$B$42:$C$42</c:f>
              <c:numCache>
                <c:formatCode>General</c:formatCode>
                <c:ptCount val="2"/>
                <c:pt idx="0">
                  <c:v>14</c:v>
                </c:pt>
                <c:pt idx="1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37-C84F-B526-4406027A73D6}"/>
            </c:ext>
          </c:extLst>
        </c:ser>
        <c:ser>
          <c:idx val="1"/>
          <c:order val="1"/>
          <c:tx>
            <c:strRef>
              <c:f>'Pre-Post'!$A$43</c:f>
              <c:strCache>
                <c:ptCount val="1"/>
                <c:pt idx="0">
                  <c:v>Teacher 2</c:v>
                </c:pt>
              </c:strCache>
            </c:strRef>
          </c:tx>
          <c:marker>
            <c:symbol val="none"/>
          </c:marker>
          <c:val>
            <c:numRef>
              <c:f>'Pre-Post'!$B$43:$C$43</c:f>
              <c:numCache>
                <c:formatCode>General</c:formatCode>
                <c:ptCount val="2"/>
                <c:pt idx="0">
                  <c:v>15</c:v>
                </c:pt>
                <c:pt idx="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37-C84F-B526-4406027A73D6}"/>
            </c:ext>
          </c:extLst>
        </c:ser>
        <c:ser>
          <c:idx val="2"/>
          <c:order val="2"/>
          <c:tx>
            <c:strRef>
              <c:f>'Pre-Post'!$A$44</c:f>
              <c:strCache>
                <c:ptCount val="1"/>
                <c:pt idx="0">
                  <c:v>Teacher 3</c:v>
                </c:pt>
              </c:strCache>
            </c:strRef>
          </c:tx>
          <c:marker>
            <c:symbol val="none"/>
          </c:marker>
          <c:val>
            <c:numRef>
              <c:f>'Pre-Post'!$B$44:$C$44</c:f>
              <c:numCache>
                <c:formatCode>General</c:formatCode>
                <c:ptCount val="2"/>
                <c:pt idx="0">
                  <c:v>12</c:v>
                </c:pt>
                <c:pt idx="1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37-C84F-B526-4406027A73D6}"/>
            </c:ext>
          </c:extLst>
        </c:ser>
        <c:ser>
          <c:idx val="3"/>
          <c:order val="3"/>
          <c:tx>
            <c:strRef>
              <c:f>'Pre-Post'!$A$45</c:f>
              <c:strCache>
                <c:ptCount val="1"/>
                <c:pt idx="0">
                  <c:v>Teacher 4</c:v>
                </c:pt>
              </c:strCache>
            </c:strRef>
          </c:tx>
          <c:marker>
            <c:symbol val="none"/>
          </c:marker>
          <c:val>
            <c:numRef>
              <c:f>'Pre-Post'!$B$45:$C$45</c:f>
              <c:numCache>
                <c:formatCode>General</c:formatCode>
                <c:ptCount val="2"/>
                <c:pt idx="0">
                  <c:v>5</c:v>
                </c:pt>
                <c:pt idx="1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137-C84F-B526-4406027A73D6}"/>
            </c:ext>
          </c:extLst>
        </c:ser>
        <c:ser>
          <c:idx val="4"/>
          <c:order val="4"/>
          <c:tx>
            <c:strRef>
              <c:f>'Pre-Post'!$A$46</c:f>
              <c:strCache>
                <c:ptCount val="1"/>
                <c:pt idx="0">
                  <c:v>Teacher 5</c:v>
                </c:pt>
              </c:strCache>
            </c:strRef>
          </c:tx>
          <c:marker>
            <c:symbol val="none"/>
          </c:marker>
          <c:val>
            <c:numRef>
              <c:f>'Pre-Post'!$B$46:$C$46</c:f>
              <c:numCache>
                <c:formatCode>General</c:formatCode>
                <c:ptCount val="2"/>
                <c:pt idx="0">
                  <c:v>21</c:v>
                </c:pt>
                <c:pt idx="1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137-C84F-B526-4406027A73D6}"/>
            </c:ext>
          </c:extLst>
        </c:ser>
        <c:ser>
          <c:idx val="5"/>
          <c:order val="5"/>
          <c:tx>
            <c:strRef>
              <c:f>'Pre-Post'!$A$47</c:f>
              <c:strCache>
                <c:ptCount val="1"/>
                <c:pt idx="0">
                  <c:v>Teacher 6</c:v>
                </c:pt>
              </c:strCache>
            </c:strRef>
          </c:tx>
          <c:marker>
            <c:symbol val="none"/>
          </c:marker>
          <c:val>
            <c:numRef>
              <c:f>'Pre-Post'!$B$47:$C$47</c:f>
              <c:numCache>
                <c:formatCode>General</c:formatCode>
                <c:ptCount val="2"/>
                <c:pt idx="0">
                  <c:v>0</c:v>
                </c:pt>
                <c:pt idx="1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37-C84F-B526-4406027A73D6}"/>
            </c:ext>
          </c:extLst>
        </c:ser>
        <c:ser>
          <c:idx val="6"/>
          <c:order val="6"/>
          <c:tx>
            <c:strRef>
              <c:f>'Pre-Post'!$A$48</c:f>
              <c:strCache>
                <c:ptCount val="1"/>
                <c:pt idx="0">
                  <c:v>Teacher 7</c:v>
                </c:pt>
              </c:strCache>
            </c:strRef>
          </c:tx>
          <c:marker>
            <c:symbol val="none"/>
          </c:marker>
          <c:val>
            <c:numRef>
              <c:f>'Pre-Post'!$B$48:$C$48</c:f>
              <c:numCache>
                <c:formatCode>General</c:formatCode>
                <c:ptCount val="2"/>
                <c:pt idx="0">
                  <c:v>2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137-C84F-B526-4406027A73D6}"/>
            </c:ext>
          </c:extLst>
        </c:ser>
        <c:ser>
          <c:idx val="7"/>
          <c:order val="7"/>
          <c:tx>
            <c:strRef>
              <c:f>'Pre-Post'!$A$49</c:f>
              <c:strCache>
                <c:ptCount val="1"/>
                <c:pt idx="0">
                  <c:v>Teacher 8</c:v>
                </c:pt>
              </c:strCache>
            </c:strRef>
          </c:tx>
          <c:marker>
            <c:symbol val="none"/>
          </c:marker>
          <c:val>
            <c:numRef>
              <c:f>'Pre-Post'!$B$49:$C$49</c:f>
              <c:numCache>
                <c:formatCode>General</c:formatCode>
                <c:ptCount val="2"/>
                <c:pt idx="0">
                  <c:v>9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137-C84F-B526-4406027A73D6}"/>
            </c:ext>
          </c:extLst>
        </c:ser>
        <c:ser>
          <c:idx val="8"/>
          <c:order val="8"/>
          <c:tx>
            <c:strRef>
              <c:f>'Pre-Post'!$A$50</c:f>
              <c:strCache>
                <c:ptCount val="1"/>
                <c:pt idx="0">
                  <c:v>Teacher 9</c:v>
                </c:pt>
              </c:strCache>
            </c:strRef>
          </c:tx>
          <c:marker>
            <c:symbol val="none"/>
          </c:marker>
          <c:val>
            <c:numRef>
              <c:f>'Pre-Post'!$B$50:$C$50</c:f>
              <c:numCache>
                <c:formatCode>General</c:formatCode>
                <c:ptCount val="2"/>
                <c:pt idx="0">
                  <c:v>3</c:v>
                </c:pt>
                <c:pt idx="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137-C84F-B526-4406027A73D6}"/>
            </c:ext>
          </c:extLst>
        </c:ser>
        <c:ser>
          <c:idx val="9"/>
          <c:order val="9"/>
          <c:tx>
            <c:strRef>
              <c:f>'Pre-Post'!$A$51</c:f>
              <c:strCache>
                <c:ptCount val="1"/>
                <c:pt idx="0">
                  <c:v>Teacher 10</c:v>
                </c:pt>
              </c:strCache>
            </c:strRef>
          </c:tx>
          <c:marker>
            <c:symbol val="none"/>
          </c:marker>
          <c:val>
            <c:numRef>
              <c:f>'Pre-Post'!$B$51:$C$51</c:f>
              <c:numCache>
                <c:formatCode>General</c:formatCode>
                <c:ptCount val="2"/>
                <c:pt idx="0">
                  <c:v>4</c:v>
                </c:pt>
                <c:pt idx="1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137-C84F-B526-4406027A7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6550584"/>
        <c:axId val="564763384"/>
      </c:lineChart>
      <c:catAx>
        <c:axId val="446550584"/>
        <c:scaling>
          <c:orientation val="minMax"/>
        </c:scaling>
        <c:delete val="1"/>
        <c:axPos val="b"/>
        <c:majorTickMark val="out"/>
        <c:minorTickMark val="none"/>
        <c:tickLblPos val="nextTo"/>
        <c:crossAx val="564763384"/>
        <c:crosses val="autoZero"/>
        <c:auto val="1"/>
        <c:lblAlgn val="ctr"/>
        <c:lblOffset val="100"/>
        <c:noMultiLvlLbl val="0"/>
      </c:catAx>
      <c:valAx>
        <c:axId val="564763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65505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Pre/Post DON'T</a:t>
            </a:r>
            <a:r>
              <a:rPr lang="en-US" baseline="0"/>
              <a:t> Skills</a:t>
            </a:r>
            <a:endParaRPr lang="en-US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'Pre-Post'!$J$24</c:f>
              <c:strCache>
                <c:ptCount val="1"/>
                <c:pt idx="0">
                  <c:v>Teacher 1</c:v>
                </c:pt>
              </c:strCache>
            </c:strRef>
          </c:tx>
          <c:marker>
            <c:symbol val="none"/>
          </c:marker>
          <c:val>
            <c:numRef>
              <c:f>'Pre-Post'!$K$24:$L$24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CE-434B-A2B7-6B9F80F0D0D2}"/>
            </c:ext>
          </c:extLst>
        </c:ser>
        <c:ser>
          <c:idx val="1"/>
          <c:order val="1"/>
          <c:tx>
            <c:strRef>
              <c:f>'Pre-Post'!$J$25</c:f>
              <c:strCache>
                <c:ptCount val="1"/>
                <c:pt idx="0">
                  <c:v>Teacher 2</c:v>
                </c:pt>
              </c:strCache>
            </c:strRef>
          </c:tx>
          <c:marker>
            <c:symbol val="none"/>
          </c:marker>
          <c:val>
            <c:numRef>
              <c:f>'Pre-Post'!$K$25:$L$25</c:f>
              <c:numCache>
                <c:formatCode>General</c:formatCode>
                <c:ptCount val="2"/>
                <c:pt idx="0">
                  <c:v>18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CE-434B-A2B7-6B9F80F0D0D2}"/>
            </c:ext>
          </c:extLst>
        </c:ser>
        <c:ser>
          <c:idx val="2"/>
          <c:order val="2"/>
          <c:tx>
            <c:strRef>
              <c:f>'Pre-Post'!$J$26</c:f>
              <c:strCache>
                <c:ptCount val="1"/>
                <c:pt idx="0">
                  <c:v>Teacher 3</c:v>
                </c:pt>
              </c:strCache>
            </c:strRef>
          </c:tx>
          <c:marker>
            <c:symbol val="none"/>
          </c:marker>
          <c:val>
            <c:numRef>
              <c:f>'Pre-Post'!$K$26:$L$26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CE-434B-A2B7-6B9F80F0D0D2}"/>
            </c:ext>
          </c:extLst>
        </c:ser>
        <c:ser>
          <c:idx val="3"/>
          <c:order val="3"/>
          <c:tx>
            <c:strRef>
              <c:f>'Pre-Post'!$J$27</c:f>
              <c:strCache>
                <c:ptCount val="1"/>
                <c:pt idx="0">
                  <c:v>Teacher 4</c:v>
                </c:pt>
              </c:strCache>
            </c:strRef>
          </c:tx>
          <c:marker>
            <c:symbol val="none"/>
          </c:marker>
          <c:val>
            <c:numRef>
              <c:f>'Pre-Post'!$K$27:$L$27</c:f>
              <c:numCache>
                <c:formatCode>General</c:formatCode>
                <c:ptCount val="2"/>
                <c:pt idx="0">
                  <c:v>6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CE-434B-A2B7-6B9F80F0D0D2}"/>
            </c:ext>
          </c:extLst>
        </c:ser>
        <c:ser>
          <c:idx val="4"/>
          <c:order val="4"/>
          <c:tx>
            <c:strRef>
              <c:f>'Pre-Post'!$J$28</c:f>
              <c:strCache>
                <c:ptCount val="1"/>
                <c:pt idx="0">
                  <c:v>Teacher 5</c:v>
                </c:pt>
              </c:strCache>
            </c:strRef>
          </c:tx>
          <c:marker>
            <c:symbol val="none"/>
          </c:marker>
          <c:val>
            <c:numRef>
              <c:f>'Pre-Post'!$K$28:$L$28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3CE-434B-A2B7-6B9F80F0D0D2}"/>
            </c:ext>
          </c:extLst>
        </c:ser>
        <c:ser>
          <c:idx val="5"/>
          <c:order val="5"/>
          <c:tx>
            <c:strRef>
              <c:f>'Pre-Post'!$J$29</c:f>
              <c:strCache>
                <c:ptCount val="1"/>
                <c:pt idx="0">
                  <c:v>Teacher 6</c:v>
                </c:pt>
              </c:strCache>
            </c:strRef>
          </c:tx>
          <c:marker>
            <c:symbol val="none"/>
          </c:marker>
          <c:val>
            <c:numRef>
              <c:f>'Pre-Post'!$K$29:$L$29</c:f>
              <c:numCache>
                <c:formatCode>General</c:formatCode>
                <c:ptCount val="2"/>
                <c:pt idx="0">
                  <c:v>15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3CE-434B-A2B7-6B9F80F0D0D2}"/>
            </c:ext>
          </c:extLst>
        </c:ser>
        <c:ser>
          <c:idx val="6"/>
          <c:order val="6"/>
          <c:tx>
            <c:strRef>
              <c:f>'Pre-Post'!$J$30</c:f>
              <c:strCache>
                <c:ptCount val="1"/>
                <c:pt idx="0">
                  <c:v>Teacher 7</c:v>
                </c:pt>
              </c:strCache>
            </c:strRef>
          </c:tx>
          <c:marker>
            <c:symbol val="none"/>
          </c:marker>
          <c:val>
            <c:numRef>
              <c:f>'Pre-Post'!$K$30:$L$30</c:f>
              <c:numCache>
                <c:formatCode>General</c:formatCode>
                <c:ptCount val="2"/>
                <c:pt idx="0">
                  <c:v>7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3CE-434B-A2B7-6B9F80F0D0D2}"/>
            </c:ext>
          </c:extLst>
        </c:ser>
        <c:ser>
          <c:idx val="7"/>
          <c:order val="7"/>
          <c:tx>
            <c:strRef>
              <c:f>'Pre-Post'!$J$31</c:f>
              <c:strCache>
                <c:ptCount val="1"/>
                <c:pt idx="0">
                  <c:v>Teacher 8</c:v>
                </c:pt>
              </c:strCache>
            </c:strRef>
          </c:tx>
          <c:marker>
            <c:symbol val="none"/>
          </c:marker>
          <c:val>
            <c:numRef>
              <c:f>'Pre-Post'!$K$31:$L$31</c:f>
              <c:numCache>
                <c:formatCode>General</c:formatCode>
                <c:ptCount val="2"/>
                <c:pt idx="0">
                  <c:v>8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3CE-434B-A2B7-6B9F80F0D0D2}"/>
            </c:ext>
          </c:extLst>
        </c:ser>
        <c:ser>
          <c:idx val="8"/>
          <c:order val="8"/>
          <c:tx>
            <c:strRef>
              <c:f>'Pre-Post'!$J$32</c:f>
              <c:strCache>
                <c:ptCount val="1"/>
                <c:pt idx="0">
                  <c:v>Teacher 9</c:v>
                </c:pt>
              </c:strCache>
            </c:strRef>
          </c:tx>
          <c:marker>
            <c:symbol val="none"/>
          </c:marker>
          <c:val>
            <c:numRef>
              <c:f>'Pre-Post'!$K$32:$L$32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3CE-434B-A2B7-6B9F80F0D0D2}"/>
            </c:ext>
          </c:extLst>
        </c:ser>
        <c:ser>
          <c:idx val="9"/>
          <c:order val="9"/>
          <c:tx>
            <c:strRef>
              <c:f>'Pre-Post'!$J$33</c:f>
              <c:strCache>
                <c:ptCount val="1"/>
                <c:pt idx="0">
                  <c:v>Teacher 10</c:v>
                </c:pt>
              </c:strCache>
            </c:strRef>
          </c:tx>
          <c:marker>
            <c:symbol val="none"/>
          </c:marker>
          <c:val>
            <c:numRef>
              <c:f>'Pre-Post'!$K$33:$L$33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3CE-434B-A2B7-6B9F80F0D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4300920"/>
        <c:axId val="564428120"/>
      </c:lineChart>
      <c:catAx>
        <c:axId val="564300920"/>
        <c:scaling>
          <c:orientation val="minMax"/>
        </c:scaling>
        <c:delete val="1"/>
        <c:axPos val="b"/>
        <c:majorTickMark val="out"/>
        <c:minorTickMark val="none"/>
        <c:tickLblPos val="nextTo"/>
        <c:crossAx val="564428120"/>
        <c:crosses val="autoZero"/>
        <c:auto val="1"/>
        <c:lblAlgn val="ctr"/>
        <c:lblOffset val="100"/>
        <c:noMultiLvlLbl val="0"/>
      </c:catAx>
      <c:valAx>
        <c:axId val="564428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43009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Ineffective Commands</c:v>
          </c:tx>
          <c:marker>
            <c:symbol val="none"/>
          </c:marker>
          <c:cat>
            <c:strRef>
              <c:f>'Pre-Post'!$Q$34:$R$34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'Pre-Post'!$Q$35:$R$35</c:f>
              <c:numCache>
                <c:formatCode>General</c:formatCode>
                <c:ptCount val="2"/>
                <c:pt idx="0">
                  <c:v>5.6</c:v>
                </c:pt>
                <c:pt idx="1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4C-2E4A-A49A-277AC2164491}"/>
            </c:ext>
          </c:extLst>
        </c:ser>
        <c:ser>
          <c:idx val="1"/>
          <c:order val="1"/>
          <c:tx>
            <c:v>Negative Talk</c:v>
          </c:tx>
          <c:marker>
            <c:symbol val="none"/>
          </c:marker>
          <c:val>
            <c:numRef>
              <c:f>'Pre-Post'!$S$35:$T$35</c:f>
              <c:numCache>
                <c:formatCode>General</c:formatCode>
                <c:ptCount val="2"/>
                <c:pt idx="0">
                  <c:v>2.2999999999999998</c:v>
                </c:pt>
                <c:pt idx="1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4C-2E4A-A49A-277AC2164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5668776"/>
        <c:axId val="445699656"/>
      </c:lineChart>
      <c:catAx>
        <c:axId val="445668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5699656"/>
        <c:crosses val="autoZero"/>
        <c:auto val="1"/>
        <c:lblAlgn val="ctr"/>
        <c:lblOffset val="100"/>
        <c:noMultiLvlLbl val="0"/>
      </c:catAx>
      <c:valAx>
        <c:axId val="445699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56687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EFBD-C544-A6D3-6933187BC5AB}"/>
              </c:ext>
            </c:extLst>
          </c:dPt>
          <c:val>
            <c:numRef>
              <c:f>'Student Ratings Pre-Post'!$M$33:$N$33</c:f>
              <c:numCache>
                <c:formatCode>General</c:formatCode>
                <c:ptCount val="2"/>
                <c:pt idx="0">
                  <c:v>146</c:v>
                </c:pt>
                <c:pt idx="1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BD-C544-A6D3-6933187BC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2772520"/>
        <c:axId val="552782648"/>
      </c:barChart>
      <c:catAx>
        <c:axId val="5527725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Pre-Treatment	</a:t>
                </a:r>
                <a:r>
                  <a:rPr lang="en-US" baseline="0"/>
                  <a:t> 	</a:t>
                </a:r>
                <a:r>
                  <a:rPr lang="en-US"/>
                  <a:t>	Post-Treatment</a:t>
                </a:r>
              </a:p>
            </c:rich>
          </c:tx>
          <c:overlay val="0"/>
        </c:title>
        <c:majorTickMark val="out"/>
        <c:minorTickMark val="none"/>
        <c:tickLblPos val="nextTo"/>
        <c:crossAx val="552782648"/>
        <c:crosses val="autoZero"/>
        <c:auto val="1"/>
        <c:lblAlgn val="ctr"/>
        <c:lblOffset val="100"/>
        <c:noMultiLvlLbl val="0"/>
      </c:catAx>
      <c:valAx>
        <c:axId val="552782648"/>
        <c:scaling>
          <c:orientation val="minMax"/>
          <c:max val="1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SESBI-R Intensity Score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52772520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How </a:t>
            </a:r>
            <a:r>
              <a:rPr lang="en-US" i="1"/>
              <a:t>effective</a:t>
            </a:r>
            <a:r>
              <a:rPr lang="en-US" i="0" baseline="0"/>
              <a:t> were the following:</a:t>
            </a:r>
            <a:endParaRPr lang="en-US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PRIDE Skills</c:v>
          </c:tx>
          <c:invertIfNegative val="0"/>
          <c:val>
            <c:numRef>
              <c:f>'Teacher Satisfaction'!$C$10</c:f>
              <c:numCache>
                <c:formatCode>General</c:formatCode>
                <c:ptCount val="1"/>
                <c:pt idx="0">
                  <c:v>6.1249999999999911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2-0343-849F-95F6ED7D1DFD}"/>
            </c:ext>
          </c:extLst>
        </c:ser>
        <c:ser>
          <c:idx val="2"/>
          <c:order val="1"/>
          <c:tx>
            <c:v>Discipline Strategies</c:v>
          </c:tx>
          <c:invertIfNegative val="0"/>
          <c:val>
            <c:numRef>
              <c:f>'Teacher Satisfaction'!$D$10</c:f>
              <c:numCache>
                <c:formatCode>General</c:formatCode>
                <c:ptCount val="1"/>
                <c:pt idx="0">
                  <c:v>5.6249999999999893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2-0343-849F-95F6ED7D1DFD}"/>
            </c:ext>
          </c:extLst>
        </c:ser>
        <c:ser>
          <c:idx val="3"/>
          <c:order val="2"/>
          <c:tx>
            <c:v>Live Coaching</c:v>
          </c:tx>
          <c:invertIfNegative val="0"/>
          <c:val>
            <c:numRef>
              <c:f>'Teacher Satisfaction'!$E$10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22-0343-849F-95F6ED7D1DFD}"/>
            </c:ext>
          </c:extLst>
        </c:ser>
        <c:ser>
          <c:idx val="4"/>
          <c:order val="3"/>
          <c:tx>
            <c:v>Group Training</c:v>
          </c:tx>
          <c:invertIfNegative val="0"/>
          <c:val>
            <c:numRef>
              <c:f>'Teacher Satisfaction'!$F$10</c:f>
              <c:numCache>
                <c:formatCode>General</c:formatCode>
                <c:ptCount val="1"/>
                <c:pt idx="0">
                  <c:v>6.1249999999999911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22-0343-849F-95F6ED7D1D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458280"/>
        <c:axId val="552926920"/>
      </c:barChart>
      <c:catAx>
        <c:axId val="553458280"/>
        <c:scaling>
          <c:orientation val="minMax"/>
        </c:scaling>
        <c:delete val="1"/>
        <c:axPos val="l"/>
        <c:majorTickMark val="out"/>
        <c:minorTickMark val="none"/>
        <c:tickLblPos val="nextTo"/>
        <c:crossAx val="552926920"/>
        <c:crosses val="autoZero"/>
        <c:auto val="1"/>
        <c:lblAlgn val="ctr"/>
        <c:lblOffset val="100"/>
        <c:noMultiLvlLbl val="0"/>
      </c:catAx>
      <c:valAx>
        <c:axId val="552926920"/>
        <c:scaling>
          <c:orientation val="minMax"/>
          <c:max val="7"/>
          <c:min val="1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534582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'Teacher Satisfaction'!$B$1</c:f>
              <c:strCache>
                <c:ptCount val="1"/>
                <c:pt idx="0">
                  <c:v>Q1: Overally effective</c:v>
                </c:pt>
              </c:strCache>
            </c:strRef>
          </c:tx>
          <c:invertIfNegative val="0"/>
          <c:val>
            <c:numRef>
              <c:f>'Teacher Satisfaction'!$B$10</c:f>
              <c:numCache>
                <c:formatCode>General</c:formatCode>
                <c:ptCount val="1"/>
                <c:pt idx="0">
                  <c:v>5.75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A-194A-9C5D-00D9594D1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897912"/>
        <c:axId val="236870200"/>
      </c:barChart>
      <c:catAx>
        <c:axId val="236897912"/>
        <c:scaling>
          <c:orientation val="minMax"/>
        </c:scaling>
        <c:delete val="1"/>
        <c:axPos val="l"/>
        <c:majorTickMark val="out"/>
        <c:minorTickMark val="none"/>
        <c:tickLblPos val="nextTo"/>
        <c:crossAx val="236870200"/>
        <c:crosses val="autoZero"/>
        <c:auto val="1"/>
        <c:lblAlgn val="ctr"/>
        <c:lblOffset val="100"/>
        <c:noMultiLvlLbl val="0"/>
      </c:catAx>
      <c:valAx>
        <c:axId val="236870200"/>
        <c:scaling>
          <c:orientation val="minMax"/>
          <c:max val="7"/>
          <c:min val="1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6897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'Teacher Satisfaction'!$G$1</c:f>
              <c:strCache>
                <c:ptCount val="1"/>
                <c:pt idx="0">
                  <c:v>G6: Recommend?</c:v>
                </c:pt>
              </c:strCache>
            </c:strRef>
          </c:tx>
          <c:invertIfNegative val="0"/>
          <c:val>
            <c:numRef>
              <c:f>'Teacher Satisfaction'!$G$10</c:f>
              <c:numCache>
                <c:formatCode>General</c:formatCode>
                <c:ptCount val="1"/>
                <c:pt idx="0">
                  <c:v>6.6249999999999893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5-BE4C-A9EE-730863F79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890888"/>
        <c:axId val="236867432"/>
      </c:barChart>
      <c:catAx>
        <c:axId val="236890888"/>
        <c:scaling>
          <c:orientation val="minMax"/>
        </c:scaling>
        <c:delete val="1"/>
        <c:axPos val="l"/>
        <c:majorTickMark val="out"/>
        <c:minorTickMark val="none"/>
        <c:tickLblPos val="nextTo"/>
        <c:crossAx val="236867432"/>
        <c:crosses val="autoZero"/>
        <c:auto val="1"/>
        <c:lblAlgn val="ctr"/>
        <c:lblOffset val="100"/>
        <c:noMultiLvlLbl val="0"/>
      </c:catAx>
      <c:valAx>
        <c:axId val="236867432"/>
        <c:scaling>
          <c:orientation val="minMax"/>
          <c:min val="1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6890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Teacher 1</c:v>
          </c:tx>
          <c:marker>
            <c:symbol val="none"/>
          </c:marker>
          <c:cat>
            <c:strRef>
              <c:f>Sheet2!$L$1:$M$1</c:f>
              <c:strCache>
                <c:ptCount val="2"/>
                <c:pt idx="0">
                  <c:v>Don't Skills: PRE</c:v>
                </c:pt>
                <c:pt idx="1">
                  <c:v>Don’t Skills: POST</c:v>
                </c:pt>
              </c:strCache>
            </c:strRef>
          </c:cat>
          <c:val>
            <c:numRef>
              <c:f>Sheet2!$L$2:$M$2</c:f>
              <c:numCache>
                <c:formatCode>0.00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8A-6C4D-8D0B-DA684EF51CD3}"/>
            </c:ext>
          </c:extLst>
        </c:ser>
        <c:ser>
          <c:idx val="1"/>
          <c:order val="1"/>
          <c:tx>
            <c:v>Teacher 2</c:v>
          </c:tx>
          <c:marker>
            <c:symbol val="none"/>
          </c:marker>
          <c:cat>
            <c:strRef>
              <c:f>Sheet2!$L$1:$M$1</c:f>
              <c:strCache>
                <c:ptCount val="2"/>
                <c:pt idx="0">
                  <c:v>Don't Skills: PRE</c:v>
                </c:pt>
                <c:pt idx="1">
                  <c:v>Don’t Skills: POST</c:v>
                </c:pt>
              </c:strCache>
            </c:strRef>
          </c:cat>
          <c:val>
            <c:numRef>
              <c:f>Sheet2!$L$3:$M$3</c:f>
              <c:numCache>
                <c:formatCode>0.00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8A-6C4D-8D0B-DA684EF51CD3}"/>
            </c:ext>
          </c:extLst>
        </c:ser>
        <c:ser>
          <c:idx val="2"/>
          <c:order val="2"/>
          <c:tx>
            <c:v>Teacher 3</c:v>
          </c:tx>
          <c:marker>
            <c:symbol val="none"/>
          </c:marker>
          <c:cat>
            <c:strRef>
              <c:f>Sheet2!$L$1:$M$1</c:f>
              <c:strCache>
                <c:ptCount val="2"/>
                <c:pt idx="0">
                  <c:v>Don't Skills: PRE</c:v>
                </c:pt>
                <c:pt idx="1">
                  <c:v>Don’t Skills: POST</c:v>
                </c:pt>
              </c:strCache>
            </c:strRef>
          </c:cat>
          <c:val>
            <c:numRef>
              <c:f>Sheet2!$L$4:$M$4</c:f>
              <c:numCache>
                <c:formatCode>0.00</c:formatCode>
                <c:ptCount val="2"/>
                <c:pt idx="0">
                  <c:v>4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8A-6C4D-8D0B-DA684EF51CD3}"/>
            </c:ext>
          </c:extLst>
        </c:ser>
        <c:ser>
          <c:idx val="3"/>
          <c:order val="3"/>
          <c:tx>
            <c:v>Teacher 4</c:v>
          </c:tx>
          <c:marker>
            <c:symbol val="none"/>
          </c:marker>
          <c:cat>
            <c:strRef>
              <c:f>Sheet2!$L$1:$M$1</c:f>
              <c:strCache>
                <c:ptCount val="2"/>
                <c:pt idx="0">
                  <c:v>Don't Skills: PRE</c:v>
                </c:pt>
                <c:pt idx="1">
                  <c:v>Don’t Skills: POST</c:v>
                </c:pt>
              </c:strCache>
            </c:strRef>
          </c:cat>
          <c:val>
            <c:numRef>
              <c:f>Sheet2!$L$5:$M$5</c:f>
              <c:numCache>
                <c:formatCode>0.00</c:formatCode>
                <c:ptCount val="2"/>
                <c:pt idx="0">
                  <c:v>5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8A-6C4D-8D0B-DA684EF51CD3}"/>
            </c:ext>
          </c:extLst>
        </c:ser>
        <c:ser>
          <c:idx val="4"/>
          <c:order val="4"/>
          <c:tx>
            <c:v>Teacher 5</c:v>
          </c:tx>
          <c:marker>
            <c:symbol val="none"/>
          </c:marker>
          <c:cat>
            <c:strRef>
              <c:f>Sheet2!$L$1:$M$1</c:f>
              <c:strCache>
                <c:ptCount val="2"/>
                <c:pt idx="0">
                  <c:v>Don't Skills: PRE</c:v>
                </c:pt>
                <c:pt idx="1">
                  <c:v>Don’t Skills: POST</c:v>
                </c:pt>
              </c:strCache>
            </c:strRef>
          </c:cat>
          <c:val>
            <c:numRef>
              <c:f>Sheet2!$L$6:$M$6</c:f>
              <c:numCache>
                <c:formatCode>0.00</c:formatCode>
                <c:ptCount val="2"/>
                <c:pt idx="0">
                  <c:v>15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8A-6C4D-8D0B-DA684EF51CD3}"/>
            </c:ext>
          </c:extLst>
        </c:ser>
        <c:ser>
          <c:idx val="5"/>
          <c:order val="5"/>
          <c:tx>
            <c:v>Teacher 6</c:v>
          </c:tx>
          <c:marker>
            <c:symbol val="none"/>
          </c:marker>
          <c:cat>
            <c:strRef>
              <c:f>Sheet2!$L$1:$M$1</c:f>
              <c:strCache>
                <c:ptCount val="2"/>
                <c:pt idx="0">
                  <c:v>Don't Skills: PRE</c:v>
                </c:pt>
                <c:pt idx="1">
                  <c:v>Don’t Skills: POST</c:v>
                </c:pt>
              </c:strCache>
            </c:strRef>
          </c:cat>
          <c:val>
            <c:numRef>
              <c:f>Sheet2!$L$7:$M$7</c:f>
              <c:numCache>
                <c:formatCode>0.00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A8A-6C4D-8D0B-DA684EF51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3444424"/>
        <c:axId val="68856328"/>
      </c:lineChart>
      <c:catAx>
        <c:axId val="553444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856328"/>
        <c:crosses val="autoZero"/>
        <c:auto val="1"/>
        <c:lblAlgn val="ctr"/>
        <c:lblOffset val="100"/>
        <c:noMultiLvlLbl val="0"/>
      </c:catAx>
      <c:valAx>
        <c:axId val="68856328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crossAx val="5534444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'[TCIT Data Pre_Post Teacher Skills.xlsx]Sheet1'!$A$52</c:f>
              <c:strCache>
                <c:ptCount val="1"/>
                <c:pt idx="0">
                  <c:v>Behavior Descriptions</c:v>
                </c:pt>
              </c:strCache>
            </c:strRef>
          </c:tx>
          <c:marker>
            <c:symbol val="none"/>
          </c:marker>
          <c:cat>
            <c:strRef>
              <c:f>'[TCIT Data Pre_Post Teacher Skills.xlsx]Sheet1'!$B$51:$C$51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'[TCIT Data Pre_Post Teacher Skills.xlsx]Sheet1'!$B$52:$C$52</c:f>
              <c:numCache>
                <c:formatCode>General</c:formatCode>
                <c:ptCount val="2"/>
                <c:pt idx="0">
                  <c:v>1.1399999999999999</c:v>
                </c:pt>
                <c:pt idx="1">
                  <c:v>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85-A641-85FF-949131632ACA}"/>
            </c:ext>
          </c:extLst>
        </c:ser>
        <c:ser>
          <c:idx val="1"/>
          <c:order val="1"/>
          <c:tx>
            <c:strRef>
              <c:f>'[TCIT Data Pre_Post Teacher Skills.xlsx]Sheet1'!$A$53</c:f>
              <c:strCache>
                <c:ptCount val="1"/>
                <c:pt idx="0">
                  <c:v>Reflections</c:v>
                </c:pt>
              </c:strCache>
            </c:strRef>
          </c:tx>
          <c:marker>
            <c:symbol val="none"/>
          </c:marker>
          <c:cat>
            <c:strRef>
              <c:f>'[TCIT Data Pre_Post Teacher Skills.xlsx]Sheet1'!$B$51:$C$51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'[TCIT Data Pre_Post Teacher Skills.xlsx]Sheet1'!$B$53:$C$53</c:f>
              <c:numCache>
                <c:formatCode>General</c:formatCode>
                <c:ptCount val="2"/>
                <c:pt idx="0">
                  <c:v>4.67</c:v>
                </c:pt>
                <c:pt idx="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85-A641-85FF-949131632ACA}"/>
            </c:ext>
          </c:extLst>
        </c:ser>
        <c:ser>
          <c:idx val="2"/>
          <c:order val="2"/>
          <c:tx>
            <c:strRef>
              <c:f>'[TCIT Data Pre_Post Teacher Skills.xlsx]Sheet1'!$A$54</c:f>
              <c:strCache>
                <c:ptCount val="1"/>
                <c:pt idx="0">
                  <c:v>Labeled Praises</c:v>
                </c:pt>
              </c:strCache>
            </c:strRef>
          </c:tx>
          <c:marker>
            <c:symbol val="none"/>
          </c:marker>
          <c:cat>
            <c:strRef>
              <c:f>'[TCIT Data Pre_Post Teacher Skills.xlsx]Sheet1'!$B$51:$C$51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'[TCIT Data Pre_Post Teacher Skills.xlsx]Sheet1'!$B$54:$C$54</c:f>
              <c:numCache>
                <c:formatCode>General</c:formatCode>
                <c:ptCount val="2"/>
                <c:pt idx="0">
                  <c:v>4.5</c:v>
                </c:pt>
                <c:pt idx="1">
                  <c:v>9.17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85-A641-85FF-949131632ACA}"/>
            </c:ext>
          </c:extLst>
        </c:ser>
        <c:ser>
          <c:idx val="3"/>
          <c:order val="3"/>
          <c:tx>
            <c:strRef>
              <c:f>'[TCIT Data Pre_Post Teacher Skills.xlsx]Sheet1'!$A$55</c:f>
              <c:strCache>
                <c:ptCount val="1"/>
                <c:pt idx="0">
                  <c:v>Effective Commands</c:v>
                </c:pt>
              </c:strCache>
            </c:strRef>
          </c:tx>
          <c:marker>
            <c:symbol val="none"/>
          </c:marker>
          <c:cat>
            <c:strRef>
              <c:f>'[TCIT Data Pre_Post Teacher Skills.xlsx]Sheet1'!$B$51:$C$51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'[TCIT Data Pre_Post Teacher Skills.xlsx]Sheet1'!$B$55:$C$55</c:f>
              <c:numCache>
                <c:formatCode>General</c:formatCode>
                <c:ptCount val="2"/>
                <c:pt idx="0">
                  <c:v>2</c:v>
                </c:pt>
                <c:pt idx="1">
                  <c:v>5.67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85-A641-85FF-949131632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3306440"/>
        <c:axId val="553309640"/>
      </c:lineChart>
      <c:catAx>
        <c:axId val="553306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3309640"/>
        <c:crosses val="autoZero"/>
        <c:auto val="1"/>
        <c:lblAlgn val="ctr"/>
        <c:lblOffset val="100"/>
        <c:noMultiLvlLbl val="0"/>
      </c:catAx>
      <c:valAx>
        <c:axId val="5533096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533064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07944719403101"/>
          <c:y val="9.9132589838909504E-2"/>
          <c:w val="0.83092055280596899"/>
          <c:h val="0.73450028783576804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'[TCIT Data Pre_Post Teacher Skills.xlsx]Sheet1'!$J$31:$K$31</c:f>
              <c:strCache>
                <c:ptCount val="2"/>
                <c:pt idx="0">
                  <c:v>% Follow-Up: PRE</c:v>
                </c:pt>
                <c:pt idx="1">
                  <c:v>% Follow-Up: POST</c:v>
                </c:pt>
              </c:strCache>
            </c:strRef>
          </c:cat>
          <c:val>
            <c:numRef>
              <c:f>'[TCIT Data Pre_Post Teacher Skills.xlsx]Sheet1'!$J$32:$K$32</c:f>
              <c:numCache>
                <c:formatCode>0.00</c:formatCode>
                <c:ptCount val="2"/>
                <c:pt idx="0">
                  <c:v>40.33</c:v>
                </c:pt>
                <c:pt idx="1">
                  <c:v>90.83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AA-914F-89EB-6EF404EE4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3324504"/>
        <c:axId val="553327528"/>
      </c:lineChart>
      <c:catAx>
        <c:axId val="553324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3327528"/>
        <c:crosses val="autoZero"/>
        <c:auto val="1"/>
        <c:lblAlgn val="ctr"/>
        <c:lblOffset val="100"/>
        <c:noMultiLvlLbl val="0"/>
      </c:catAx>
      <c:valAx>
        <c:axId val="553327528"/>
        <c:scaling>
          <c:orientation val="minMax"/>
          <c:min val="30"/>
        </c:scaling>
        <c:delete val="0"/>
        <c:axPos val="l"/>
        <c:numFmt formatCode="0.00" sourceLinked="1"/>
        <c:majorTickMark val="out"/>
        <c:minorTickMark val="none"/>
        <c:tickLblPos val="nextTo"/>
        <c:crossAx val="553324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'[TCIT Data Pre_Post Teacher Skills.xlsx]Sheet1'!$O$54</c:f>
              <c:strCache>
                <c:ptCount val="1"/>
                <c:pt idx="0">
                  <c:v>Negative Talk</c:v>
                </c:pt>
              </c:strCache>
            </c:strRef>
          </c:tx>
          <c:marker>
            <c:symbol val="none"/>
          </c:marker>
          <c:cat>
            <c:strRef>
              <c:f>'[TCIT Data Pre_Post Teacher Skills.xlsx]Sheet1'!$P$53:$Q$53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'[TCIT Data Pre_Post Teacher Skills.xlsx]Sheet1'!$P$54:$Q$54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81-7645-B37A-9964DFF3BFE6}"/>
            </c:ext>
          </c:extLst>
        </c:ser>
        <c:ser>
          <c:idx val="1"/>
          <c:order val="1"/>
          <c:tx>
            <c:strRef>
              <c:f>'[TCIT Data Pre_Post Teacher Skills.xlsx]Sheet1'!$O$55</c:f>
              <c:strCache>
                <c:ptCount val="1"/>
                <c:pt idx="0">
                  <c:v>Innective Commands</c:v>
                </c:pt>
              </c:strCache>
            </c:strRef>
          </c:tx>
          <c:marker>
            <c:symbol val="none"/>
          </c:marker>
          <c:cat>
            <c:strRef>
              <c:f>'[TCIT Data Pre_Post Teacher Skills.xlsx]Sheet1'!$P$53:$Q$53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'[TCIT Data Pre_Post Teacher Skills.xlsx]Sheet1'!$P$55:$Q$55</c:f>
              <c:numCache>
                <c:formatCode>General</c:formatCode>
                <c:ptCount val="2"/>
                <c:pt idx="0">
                  <c:v>5.33</c:v>
                </c:pt>
                <c:pt idx="1">
                  <c:v>0.17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81-7645-B37A-9964DFF3B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3557976"/>
        <c:axId val="553561032"/>
      </c:lineChart>
      <c:catAx>
        <c:axId val="553557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3561032"/>
        <c:crosses val="autoZero"/>
        <c:auto val="1"/>
        <c:lblAlgn val="ctr"/>
        <c:lblOffset val="100"/>
        <c:noMultiLvlLbl val="0"/>
      </c:catAx>
      <c:valAx>
        <c:axId val="553561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535579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'SESBI Charts'!$C$38:$D$38</c:f>
              <c:strCache>
                <c:ptCount val="2"/>
                <c:pt idx="0">
                  <c:v>SESBI T Score: PRE</c:v>
                </c:pt>
                <c:pt idx="1">
                  <c:v>SESB T ScoreI: POST</c:v>
                </c:pt>
              </c:strCache>
            </c:strRef>
          </c:cat>
          <c:val>
            <c:numRef>
              <c:f>'SESBI Charts'!$C$39:$D$39</c:f>
              <c:numCache>
                <c:formatCode>#</c:formatCode>
                <c:ptCount val="2"/>
                <c:pt idx="0">
                  <c:v>99.88235294117645</c:v>
                </c:pt>
                <c:pt idx="1">
                  <c:v>73.352941176470424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68-6C42-A566-C3243789C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528744"/>
        <c:axId val="553531832"/>
      </c:barChart>
      <c:catAx>
        <c:axId val="553528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3531832"/>
        <c:crosses val="autoZero"/>
        <c:auto val="1"/>
        <c:lblAlgn val="ctr"/>
        <c:lblOffset val="100"/>
        <c:noMultiLvlLbl val="0"/>
      </c:catAx>
      <c:valAx>
        <c:axId val="553531832"/>
        <c:scaling>
          <c:orientation val="minMax"/>
          <c:max val="110"/>
        </c:scaling>
        <c:delete val="0"/>
        <c:axPos val="l"/>
        <c:numFmt formatCode="#" sourceLinked="1"/>
        <c:majorTickMark val="out"/>
        <c:minorTickMark val="none"/>
        <c:tickLblPos val="nextTo"/>
        <c:crossAx val="553528744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'SESBI Charts'!$E$38:$F$38</c:f>
              <c:strCache>
                <c:ptCount val="2"/>
                <c:pt idx="0">
                  <c:v>SESBI Problem Score: PRE</c:v>
                </c:pt>
                <c:pt idx="1">
                  <c:v>SESBI Problem Score: POST</c:v>
                </c:pt>
              </c:strCache>
            </c:strRef>
          </c:cat>
          <c:val>
            <c:numRef>
              <c:f>'SESBI Charts'!$E$39:$F$39</c:f>
              <c:numCache>
                <c:formatCode>#.00</c:formatCode>
                <c:ptCount val="2"/>
                <c:pt idx="0">
                  <c:v>8.0294117647058734</c:v>
                </c:pt>
                <c:pt idx="1">
                  <c:v>4.9411764705882346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A-684F-BC0A-9312AA6D3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554696"/>
        <c:axId val="552954488"/>
      </c:barChart>
      <c:catAx>
        <c:axId val="553554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2954488"/>
        <c:crosses val="autoZero"/>
        <c:auto val="1"/>
        <c:lblAlgn val="ctr"/>
        <c:lblOffset val="100"/>
        <c:noMultiLvlLbl val="0"/>
      </c:catAx>
      <c:valAx>
        <c:axId val="552954488"/>
        <c:scaling>
          <c:orientation val="minMax"/>
        </c:scaling>
        <c:delete val="0"/>
        <c:axPos val="l"/>
        <c:numFmt formatCode="#.00" sourceLinked="1"/>
        <c:majorTickMark val="out"/>
        <c:minorTickMark val="none"/>
        <c:tickLblPos val="nextTo"/>
        <c:crossAx val="553554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Pre/Post PRIDE</a:t>
            </a:r>
            <a:r>
              <a:rPr lang="en-US" baseline="0"/>
              <a:t> Skills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'Teacher Skills'!$U$21</c:f>
              <c:strCache>
                <c:ptCount val="1"/>
                <c:pt idx="0">
                  <c:v>BD</c:v>
                </c:pt>
              </c:strCache>
            </c:strRef>
          </c:tx>
          <c:invertIfNegative val="0"/>
          <c:cat>
            <c:strRef>
              <c:f>'Teacher Skills'!$T$22:$T$23</c:f>
              <c:strCache>
                <c:ptCount val="2"/>
                <c:pt idx="0">
                  <c:v>Baseline</c:v>
                </c:pt>
                <c:pt idx="1">
                  <c:v>Coach 12</c:v>
                </c:pt>
              </c:strCache>
            </c:strRef>
          </c:cat>
          <c:val>
            <c:numRef>
              <c:f>'Teacher Skills'!$U$22:$U$23</c:f>
              <c:numCache>
                <c:formatCode>General</c:formatCode>
                <c:ptCount val="2"/>
                <c:pt idx="0">
                  <c:v>4.3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02-D04C-86CC-24F1E82908C5}"/>
            </c:ext>
          </c:extLst>
        </c:ser>
        <c:ser>
          <c:idx val="1"/>
          <c:order val="1"/>
          <c:tx>
            <c:strRef>
              <c:f>'Teacher Skills'!$V$21</c:f>
              <c:strCache>
                <c:ptCount val="1"/>
                <c:pt idx="0">
                  <c:v>RF</c:v>
                </c:pt>
              </c:strCache>
            </c:strRef>
          </c:tx>
          <c:invertIfNegative val="0"/>
          <c:cat>
            <c:strRef>
              <c:f>'Teacher Skills'!$T$22:$T$23</c:f>
              <c:strCache>
                <c:ptCount val="2"/>
                <c:pt idx="0">
                  <c:v>Baseline</c:v>
                </c:pt>
                <c:pt idx="1">
                  <c:v>Coach 12</c:v>
                </c:pt>
              </c:strCache>
            </c:strRef>
          </c:cat>
          <c:val>
            <c:numRef>
              <c:f>'Teacher Skills'!$V$22:$V$23</c:f>
              <c:numCache>
                <c:formatCode>General</c:formatCode>
                <c:ptCount val="2"/>
                <c:pt idx="0">
                  <c:v>0.8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02-D04C-86CC-24F1E82908C5}"/>
            </c:ext>
          </c:extLst>
        </c:ser>
        <c:ser>
          <c:idx val="2"/>
          <c:order val="2"/>
          <c:tx>
            <c:strRef>
              <c:f>'Teacher Skills'!$W$21</c:f>
              <c:strCache>
                <c:ptCount val="1"/>
                <c:pt idx="0">
                  <c:v>LP</c:v>
                </c:pt>
              </c:strCache>
            </c:strRef>
          </c:tx>
          <c:invertIfNegative val="0"/>
          <c:cat>
            <c:strRef>
              <c:f>'Teacher Skills'!$T$22:$T$23</c:f>
              <c:strCache>
                <c:ptCount val="2"/>
                <c:pt idx="0">
                  <c:v>Baseline</c:v>
                </c:pt>
                <c:pt idx="1">
                  <c:v>Coach 12</c:v>
                </c:pt>
              </c:strCache>
            </c:strRef>
          </c:cat>
          <c:val>
            <c:numRef>
              <c:f>'Teacher Skills'!$W$22:$W$23</c:f>
              <c:numCache>
                <c:formatCode>0.0</c:formatCode>
                <c:ptCount val="2"/>
                <c:pt idx="0" formatCode="General">
                  <c:v>3.3</c:v>
                </c:pt>
                <c:pt idx="1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02-D04C-86CC-24F1E82908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4341048"/>
        <c:axId val="446665272"/>
      </c:barChart>
      <c:catAx>
        <c:axId val="564341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6665272"/>
        <c:crosses val="autoZero"/>
        <c:auto val="1"/>
        <c:lblAlgn val="ctr"/>
        <c:lblOffset val="100"/>
        <c:noMultiLvlLbl val="0"/>
      </c:catAx>
      <c:valAx>
        <c:axId val="446665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4341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v>Behavior Descriptions</c:v>
          </c:tx>
          <c:marker>
            <c:symbol val="none"/>
          </c:marker>
          <c:cat>
            <c:strRef>
              <c:f>'Pre-Post'!$B$34:$C$34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'Pre-Post'!$B$35:$C$35</c:f>
              <c:numCache>
                <c:formatCode>General</c:formatCode>
                <c:ptCount val="2"/>
                <c:pt idx="0">
                  <c:v>4.3</c:v>
                </c:pt>
                <c:pt idx="1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29-9140-A164-B6D18E632DEA}"/>
            </c:ext>
          </c:extLst>
        </c:ser>
        <c:ser>
          <c:idx val="1"/>
          <c:order val="1"/>
          <c:tx>
            <c:v>Reflections</c:v>
          </c:tx>
          <c:marker>
            <c:symbol val="none"/>
          </c:marker>
          <c:val>
            <c:numRef>
              <c:f>'Pre-Post'!$D$35:$E$35</c:f>
              <c:numCache>
                <c:formatCode>General</c:formatCode>
                <c:ptCount val="2"/>
                <c:pt idx="0">
                  <c:v>0.8</c:v>
                </c:pt>
                <c:pt idx="1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29-9140-A164-B6D18E632DEA}"/>
            </c:ext>
          </c:extLst>
        </c:ser>
        <c:ser>
          <c:idx val="2"/>
          <c:order val="2"/>
          <c:tx>
            <c:v>Labeled Praise</c:v>
          </c:tx>
          <c:marker>
            <c:symbol val="none"/>
          </c:marker>
          <c:val>
            <c:numRef>
              <c:f>'Pre-Post'!$F$35:$G$35</c:f>
              <c:numCache>
                <c:formatCode>General</c:formatCode>
                <c:ptCount val="2"/>
                <c:pt idx="0">
                  <c:v>3.3</c:v>
                </c:pt>
                <c:pt idx="1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29-9140-A164-B6D18E632DEA}"/>
            </c:ext>
          </c:extLst>
        </c:ser>
        <c:ser>
          <c:idx val="3"/>
          <c:order val="3"/>
          <c:tx>
            <c:v>Effective Commands</c:v>
          </c:tx>
          <c:marker>
            <c:symbol val="none"/>
          </c:marker>
          <c:val>
            <c:numRef>
              <c:f>'Pre-Post'!$H$35:$I$35</c:f>
              <c:numCache>
                <c:formatCode>General</c:formatCode>
                <c:ptCount val="2"/>
                <c:pt idx="0">
                  <c:v>5</c:v>
                </c:pt>
                <c:pt idx="1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29-9140-A164-B6D18E632D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4748888"/>
        <c:axId val="564738776"/>
      </c:lineChart>
      <c:catAx>
        <c:axId val="564748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64738776"/>
        <c:crosses val="autoZero"/>
        <c:auto val="1"/>
        <c:lblAlgn val="ctr"/>
        <c:lblOffset val="100"/>
        <c:noMultiLvlLbl val="0"/>
      </c:catAx>
      <c:valAx>
        <c:axId val="564738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4748888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0.1327</cdr:x>
      <cdr:y>0.28077</cdr:y>
    </cdr:from>
    <cdr:to>
      <cdr:x>0.98578</cdr:x>
      <cdr:y>0.28462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81B921BD-CFA5-FF4A-8323-7F94A5A2E210}"/>
            </a:ext>
          </a:extLst>
        </cdr:cNvPr>
        <cdr:cNvCxnSpPr/>
      </cdr:nvCxnSpPr>
      <cdr:spPr>
        <a:xfrm xmlns:a="http://schemas.openxmlformats.org/drawingml/2006/main">
          <a:off x="711194" y="927100"/>
          <a:ext cx="4572000" cy="127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1C510B1-F33E-544D-B500-2929D62756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74FE7-05EE-5E40-BA7D-2270BAA8A8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83541-C459-3D46-B3F1-257168495ED7}" type="datetimeFigureOut">
              <a:rPr lang="en-US" smtClean="0"/>
              <a:t>7/22/18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59CA8-46F1-714E-9D3C-B2E28B7B67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9787B-7315-3045-B898-12C745459A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17204-8795-AC41-B26C-24E8569E1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69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1441B-28C0-C544-A2D4-97EB98205002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FF3C5-08F3-0948-9A85-8E97386177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0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EA346-6F87-F543-9229-AB6F4E50DBBE}" type="slidenum">
              <a:rPr lang="en-US"/>
              <a:pPr/>
              <a:t>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>
              <a:latin typeface="Arial" pitchFamily="-10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04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9330" y="2838437"/>
            <a:ext cx="642437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400" dirty="0">
                <a:solidFill>
                  <a:schemeClr val="tx2"/>
                </a:solidFill>
              </a:rPr>
              <a:t>TEACHER-CHILD</a:t>
            </a:r>
          </a:p>
          <a:p>
            <a:r>
              <a:rPr lang="en-US" sz="4400" dirty="0">
                <a:solidFill>
                  <a:schemeClr val="tx2"/>
                </a:solidFill>
              </a:rPr>
              <a:t>INTERACTION TRAINING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– Changes in “Do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Analyses reveal a significant increase in “do skills” for the teachers (results by skill)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03890" y="2725364"/>
          <a:ext cx="5100320" cy="222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211828" y="4443674"/>
          <a:ext cx="4554220" cy="2049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2467" y="4980884"/>
          <a:ext cx="4038600" cy="487680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Courier"/>
                        </a:rPr>
                        <a:t>BD were significant: t(5) = -9.303, p &lt; 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Courie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Courier"/>
                        </a:rPr>
                        <a:t>RF Not significant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Courie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Courie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Courie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Courie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Courier"/>
                        </a:rPr>
                        <a:t>LP were significant: t(5) = -3.162, p = .025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Courie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Courier"/>
                        </a:rPr>
                        <a:t>Effective commands were </a:t>
                      </a:r>
                      <a:r>
                        <a:rPr lang="en-US" sz="800" b="0" i="0" u="none" strike="noStrike" dirty="0" err="1">
                          <a:latin typeface="Courier"/>
                        </a:rPr>
                        <a:t>signifiant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: t(5) = -3.125, </a:t>
                      </a:r>
                      <a:r>
                        <a:rPr lang="en-US" sz="800" b="0" i="0" u="none" strike="noStrike" dirty="0" err="1">
                          <a:latin typeface="Courier"/>
                        </a:rPr>
                        <a:t>p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 = .026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06188" y="6493454"/>
          <a:ext cx="3365500" cy="121920"/>
        </p:xfrm>
        <a:graphic>
          <a:graphicData uri="http://schemas.openxmlformats.org/drawingml/2006/table">
            <a:tbl>
              <a:tblPr/>
              <a:tblGrid>
                <a:gridCol w="336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Courier"/>
                        </a:rPr>
                        <a:t>Statistically significant: t(5) = -2.634, </a:t>
                      </a:r>
                      <a:r>
                        <a:rPr lang="en-US" sz="800" b="0" i="0" u="none" strike="noStrike" dirty="0" err="1">
                          <a:latin typeface="Courier"/>
                        </a:rPr>
                        <a:t>p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 = .046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– Changes in “Don’t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Analyses reveal a significant decrease in ineffective commands for the teachers (results by skill)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2455311" y="2853784"/>
          <a:ext cx="4632960" cy="2085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552700" y="5122543"/>
          <a:ext cx="4038600" cy="12192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latin typeface="Courier"/>
                        </a:rPr>
                        <a:t>Inneffective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 commands were significant: t(5) = 2.596, </a:t>
                      </a:r>
                      <a:r>
                        <a:rPr lang="en-US" sz="800" b="0" i="0" u="none" strike="noStrike" dirty="0" err="1">
                          <a:latin typeface="Courier"/>
                        </a:rPr>
                        <a:t>p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= .048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– Changes in Child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Analyses reveal that child behavior significantly improved from pre-treatment to post-treatment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0" y="275390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398075" y="275390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2647" y="5407921"/>
          <a:ext cx="3785427" cy="333021"/>
        </p:xfrm>
        <a:graphic>
          <a:graphicData uri="http://schemas.openxmlformats.org/drawingml/2006/table">
            <a:tbl>
              <a:tblPr/>
              <a:tblGrid>
                <a:gridCol w="3785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0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Courier"/>
                        </a:rPr>
                        <a:t>SESBI T Score was sig: t(32) = 5.471, </a:t>
                      </a:r>
                      <a:r>
                        <a:rPr lang="en-US" sz="800" b="0" i="0" u="none" strike="noStrike" dirty="0" err="1">
                          <a:latin typeface="Courier"/>
                        </a:rPr>
                        <a:t>p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 &lt; 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79075" y="5619022"/>
          <a:ext cx="4191000" cy="121920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Courier"/>
                        </a:rPr>
                        <a:t>SESBI Problem Score was significant: t(32) = 3.380, </a:t>
                      </a:r>
                      <a:r>
                        <a:rPr lang="en-US" sz="800" b="0" i="0" u="none" strike="noStrike" dirty="0" err="1">
                          <a:latin typeface="Courier"/>
                        </a:rPr>
                        <a:t>p</a:t>
                      </a:r>
                      <a:r>
                        <a:rPr lang="en-US" sz="800" b="0" i="0" u="none" strike="noStrike" dirty="0">
                          <a:latin typeface="Courier"/>
                        </a:rPr>
                        <a:t> = .002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67" y="228600"/>
            <a:ext cx="8563581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Outcomes – Changes in “Do/Don’t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Analyses reveal a statistically significant increase* in “Total PRIDE skills” from Pre- to Post-Treatment coding (collapsed across teachers) 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635703"/>
              </p:ext>
            </p:extLst>
          </p:nvPr>
        </p:nvGraphicFramePr>
        <p:xfrm>
          <a:off x="2286000" y="2812566"/>
          <a:ext cx="4990302" cy="328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17455" y="6257636"/>
            <a:ext cx="262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 t</a:t>
            </a:r>
            <a:r>
              <a:rPr lang="en-US" dirty="0"/>
              <a:t>(9) = -3.95, p = .005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– Changes in “Do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Analyses reveal a statistically significant increase* in all “DO skills”, except Effective commands which trended in a positive direction** (results by skill)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976202"/>
              </p:ext>
            </p:extLst>
          </p:nvPr>
        </p:nvGraphicFramePr>
        <p:xfrm>
          <a:off x="1010190" y="310760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22818" y="5045364"/>
            <a:ext cx="28432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*LP t</a:t>
            </a:r>
            <a:r>
              <a:rPr lang="en-US" sz="1600" dirty="0"/>
              <a:t>(9) = -2.909, </a:t>
            </a:r>
            <a:r>
              <a:rPr lang="en-US" sz="1600" i="1" dirty="0"/>
              <a:t>p</a:t>
            </a:r>
            <a:r>
              <a:rPr lang="en-US" sz="1600" dirty="0"/>
              <a:t> = .017</a:t>
            </a:r>
          </a:p>
          <a:p>
            <a:r>
              <a:rPr lang="en-US" sz="1600" dirty="0"/>
              <a:t> RF </a:t>
            </a:r>
            <a:r>
              <a:rPr lang="en-US" sz="1600" i="1" dirty="0"/>
              <a:t>t</a:t>
            </a:r>
            <a:r>
              <a:rPr lang="en-US" sz="1600" dirty="0"/>
              <a:t>(9) = -2.806, </a:t>
            </a:r>
            <a:r>
              <a:rPr lang="en-US" sz="1600" i="1" dirty="0"/>
              <a:t>p</a:t>
            </a:r>
            <a:r>
              <a:rPr lang="en-US" sz="1600" dirty="0"/>
              <a:t> = .021</a:t>
            </a:r>
          </a:p>
          <a:p>
            <a:r>
              <a:rPr lang="en-US" sz="1600" dirty="0"/>
              <a:t> BD </a:t>
            </a:r>
            <a:r>
              <a:rPr lang="en-US" sz="1600" i="1" dirty="0"/>
              <a:t>t</a:t>
            </a:r>
            <a:r>
              <a:rPr lang="en-US" sz="1600" dirty="0"/>
              <a:t>(9) = -2.355, </a:t>
            </a:r>
            <a:r>
              <a:rPr lang="en-US" sz="1600" i="1" dirty="0"/>
              <a:t>p</a:t>
            </a:r>
            <a:r>
              <a:rPr lang="en-US" sz="1600" dirty="0"/>
              <a:t> = .043</a:t>
            </a:r>
          </a:p>
          <a:p>
            <a:endParaRPr lang="en-US" sz="1600" dirty="0"/>
          </a:p>
          <a:p>
            <a:r>
              <a:rPr lang="en-US" sz="1600" i="1" dirty="0"/>
              <a:t>**EC </a:t>
            </a:r>
            <a:r>
              <a:rPr lang="en-US" sz="1600" dirty="0"/>
              <a:t>t</a:t>
            </a:r>
            <a:r>
              <a:rPr lang="en-US" sz="1600" i="1" dirty="0"/>
              <a:t>(9) = 2.673, p = .650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67" y="228600"/>
            <a:ext cx="8563581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Outcomes – Changes in “Do/Don’t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Analyses reveal a significant increase in “do skills” by the teachers (results by teacher)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49827"/>
              </p:ext>
            </p:extLst>
          </p:nvPr>
        </p:nvGraphicFramePr>
        <p:xfrm>
          <a:off x="2021542" y="2436300"/>
          <a:ext cx="5014503" cy="3432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00012" y="5961240"/>
            <a:ext cx="1052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Pre-Treatment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1146" y="5961240"/>
            <a:ext cx="1163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Post-Treatment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0737" y="6238239"/>
            <a:ext cx="262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 t</a:t>
            </a:r>
            <a:r>
              <a:rPr lang="en-US" dirty="0"/>
              <a:t>(9) = -3.95, p = .005</a:t>
            </a:r>
          </a:p>
        </p:txBody>
      </p:sp>
    </p:spTree>
    <p:extLst>
      <p:ext uri="{BB962C8B-B14F-4D97-AF65-F5344CB8AC3E}">
        <p14:creationId xmlns:p14="http://schemas.microsoft.com/office/powerpoint/2010/main" val="2467184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67" y="228600"/>
            <a:ext cx="8563581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Outcomes – Changes in “Do/Don’t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Analyses reveal a statistically significant decrease* in “don’t skills” by the teachers (results by teacher) 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672203"/>
              </p:ext>
            </p:extLst>
          </p:nvPr>
        </p:nvGraphicFramePr>
        <p:xfrm>
          <a:off x="2326725" y="2406541"/>
          <a:ext cx="5006779" cy="3574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86029" y="5849288"/>
            <a:ext cx="1155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Pre-Treatment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51571" y="5857235"/>
            <a:ext cx="1155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Post-Treatment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2976" y="6249996"/>
            <a:ext cx="292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</a:t>
            </a:r>
            <a:r>
              <a:rPr lang="en-US" sz="1600" i="1" dirty="0"/>
              <a:t>t</a:t>
            </a:r>
            <a:r>
              <a:rPr lang="en-US" sz="1600" dirty="0"/>
              <a:t>(9) = 11.521, </a:t>
            </a:r>
            <a:r>
              <a:rPr lang="en-US" sz="1600" i="1" dirty="0"/>
              <a:t>p</a:t>
            </a:r>
            <a:r>
              <a:rPr lang="en-US" sz="1600" dirty="0"/>
              <a:t> = .001</a:t>
            </a:r>
          </a:p>
        </p:txBody>
      </p:sp>
    </p:spTree>
    <p:extLst>
      <p:ext uri="{BB962C8B-B14F-4D97-AF65-F5344CB8AC3E}">
        <p14:creationId xmlns:p14="http://schemas.microsoft.com/office/powerpoint/2010/main" val="2031346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– Changes in “Don’t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Analyses reveal a statistically significant decrease* in ineffective commands and a decreasing trend** in negative talk (results by skill)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58981"/>
              </p:ext>
            </p:extLst>
          </p:nvPr>
        </p:nvGraphicFramePr>
        <p:xfrm>
          <a:off x="2377525" y="305460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0" y="5382308"/>
            <a:ext cx="25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*IC </a:t>
            </a:r>
            <a:r>
              <a:rPr lang="en-US" sz="1600" i="1" dirty="0"/>
              <a:t>t</a:t>
            </a:r>
            <a:r>
              <a:rPr lang="en-US" sz="1600" dirty="0"/>
              <a:t>(9) = 7.118, </a:t>
            </a:r>
            <a:r>
              <a:rPr lang="en-US" sz="1600" i="1" dirty="0"/>
              <a:t>p</a:t>
            </a:r>
            <a:r>
              <a:rPr lang="en-US" sz="1600" dirty="0"/>
              <a:t> &lt; .000</a:t>
            </a:r>
          </a:p>
          <a:p>
            <a:endParaRPr lang="en-US" sz="1600" dirty="0"/>
          </a:p>
          <a:p>
            <a:r>
              <a:rPr lang="en-US" sz="1600" dirty="0"/>
              <a:t>**NT </a:t>
            </a:r>
            <a:r>
              <a:rPr lang="en-US" sz="1600" i="1" dirty="0"/>
              <a:t>t</a:t>
            </a:r>
            <a:r>
              <a:rPr lang="en-US" sz="1600" dirty="0"/>
              <a:t>(9) = 3.692, </a:t>
            </a:r>
            <a:r>
              <a:rPr lang="en-US" sz="1600" i="1" dirty="0"/>
              <a:t>p</a:t>
            </a:r>
            <a:r>
              <a:rPr lang="en-US" sz="1600" dirty="0"/>
              <a:t> = .200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Outcomes – Changes in Child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Statistically significant improvement* in child behavior ratings from pre- to post-treatment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869083"/>
              </p:ext>
            </p:extLst>
          </p:nvPr>
        </p:nvGraphicFramePr>
        <p:xfrm>
          <a:off x="1080012" y="2670469"/>
          <a:ext cx="5359394" cy="330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67285" y="6211396"/>
            <a:ext cx="2891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*t(18)= 4.0772, p = .0007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Satisfaction Survey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717395"/>
              </p:ext>
            </p:extLst>
          </p:nvPr>
        </p:nvGraphicFramePr>
        <p:xfrm>
          <a:off x="1557250" y="2124256"/>
          <a:ext cx="5684730" cy="377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740" y="1477925"/>
            <a:ext cx="7446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How effective do you feel the following were in supporting your overall student relationships and behavior management skills?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1446" y="5904030"/>
            <a:ext cx="789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 at 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9285" y="5917930"/>
            <a:ext cx="789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Extremely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92666" y="6181029"/>
            <a:ext cx="1025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Likert</a:t>
            </a:r>
            <a:r>
              <a:rPr lang="en-US" sz="1200" dirty="0"/>
              <a:t> Scale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TCIT includes:</a:t>
            </a:r>
          </a:p>
          <a:p>
            <a:pPr lvl="1"/>
            <a:r>
              <a:rPr lang="en-US" dirty="0"/>
              <a:t>Concrete strategies for strengthening positive relationships with students</a:t>
            </a:r>
          </a:p>
          <a:p>
            <a:pPr lvl="1"/>
            <a:r>
              <a:rPr lang="en-US" dirty="0"/>
              <a:t>Effective ways of responding to aggression, </a:t>
            </a:r>
            <a:r>
              <a:rPr lang="en-US" dirty="0" err="1"/>
              <a:t>noncomplicance</a:t>
            </a:r>
            <a:r>
              <a:rPr lang="en-US" dirty="0"/>
              <a:t> and disruptive behaviors</a:t>
            </a:r>
          </a:p>
          <a:p>
            <a:pPr lvl="1"/>
            <a:r>
              <a:rPr lang="en-US" dirty="0"/>
              <a:t>Promotes consistent behavior management in the classroom – and within a school </a:t>
            </a:r>
          </a:p>
          <a:p>
            <a:r>
              <a:rPr lang="en-US" dirty="0"/>
              <a:t>Various TCIT models </a:t>
            </a:r>
          </a:p>
          <a:p>
            <a:pPr lvl="1"/>
            <a:r>
              <a:rPr lang="en-US" dirty="0"/>
              <a:t>TCIT-U</a:t>
            </a:r>
          </a:p>
          <a:p>
            <a:pPr lvl="1"/>
            <a:r>
              <a:rPr lang="en-US" dirty="0"/>
              <a:t>Coding teachers and coaching teachers </a:t>
            </a:r>
          </a:p>
        </p:txBody>
      </p:sp>
    </p:spTree>
    <p:extLst>
      <p:ext uri="{BB962C8B-B14F-4D97-AF65-F5344CB8AC3E}">
        <p14:creationId xmlns:p14="http://schemas.microsoft.com/office/powerpoint/2010/main" val="2541629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Satisfaction Survey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609600" y="1752599"/>
            <a:ext cx="3886200" cy="9490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Overall, did you find TCIT to be effective in supporting your relationships with your students and behavior management in the classroom?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Would you recommend TCIT for other teachers?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20390812"/>
              </p:ext>
            </p:extLst>
          </p:nvPr>
        </p:nvGraphicFramePr>
        <p:xfrm>
          <a:off x="967509" y="2907607"/>
          <a:ext cx="3385127" cy="3091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57118481"/>
              </p:ext>
            </p:extLst>
          </p:nvPr>
        </p:nvGraphicFramePr>
        <p:xfrm>
          <a:off x="5080000" y="2595879"/>
          <a:ext cx="3606800" cy="3112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1237" y="5999480"/>
            <a:ext cx="831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 at all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1437" y="6003682"/>
            <a:ext cx="854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Extremely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46782" y="5717907"/>
            <a:ext cx="831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 at 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58019" y="5717907"/>
            <a:ext cx="854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Extremely</a:t>
            </a:r>
          </a:p>
        </p:txBody>
      </p:sp>
    </p:spTree>
    <p:extLst>
      <p:ext uri="{BB962C8B-B14F-4D97-AF65-F5344CB8AC3E}">
        <p14:creationId xmlns:p14="http://schemas.microsoft.com/office/powerpoint/2010/main" val="240097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for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Classroom and activity set-up</a:t>
            </a:r>
          </a:p>
          <a:p>
            <a:pPr lvl="1"/>
            <a:r>
              <a:rPr lang="en-US" dirty="0"/>
              <a:t>Classroom seating</a:t>
            </a:r>
          </a:p>
          <a:p>
            <a:pPr lvl="1"/>
            <a:r>
              <a:rPr lang="en-US" dirty="0"/>
              <a:t>Activity choices </a:t>
            </a:r>
          </a:p>
          <a:p>
            <a:pPr lvl="1"/>
            <a:r>
              <a:rPr lang="en-US" dirty="0"/>
              <a:t>Transitions </a:t>
            </a:r>
          </a:p>
          <a:p>
            <a:pPr lvl="1"/>
            <a:r>
              <a:rPr lang="en-US" dirty="0"/>
              <a:t>Clear rules and expectations </a:t>
            </a:r>
          </a:p>
          <a:p>
            <a:r>
              <a:rPr lang="en-US" dirty="0"/>
              <a:t>Always start with CDI </a:t>
            </a:r>
          </a:p>
          <a:p>
            <a:pPr lvl="1"/>
            <a:r>
              <a:rPr lang="en-US" dirty="0"/>
              <a:t>CDI should manage most of your behavior</a:t>
            </a:r>
          </a:p>
          <a:p>
            <a:pPr lvl="1"/>
            <a:r>
              <a:rPr lang="en-US" dirty="0"/>
              <a:t>And when it doesn’t, consequences are predictable </a:t>
            </a:r>
          </a:p>
        </p:txBody>
      </p:sp>
    </p:spTree>
    <p:extLst>
      <p:ext uri="{BB962C8B-B14F-4D97-AF65-F5344CB8AC3E}">
        <p14:creationId xmlns:p14="http://schemas.microsoft.com/office/powerpoint/2010/main" val="406808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the skills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  <a:p>
            <a:pPr lvl="1"/>
            <a:r>
              <a:rPr lang="en-US" dirty="0"/>
              <a:t>Child experiences a greater sense of control over his/her behavior, which leads to less disruptive behavior and more positive interactions in the classroom.</a:t>
            </a:r>
          </a:p>
          <a:p>
            <a:pPr lvl="1"/>
            <a:r>
              <a:rPr lang="en-US" dirty="0"/>
              <a:t>Child is provided with feedback for following directions that improve his/her reactions to transitions.</a:t>
            </a:r>
          </a:p>
          <a:p>
            <a:pPr lvl="1"/>
            <a:r>
              <a:rPr lang="en-US" dirty="0"/>
              <a:t>Teachers utilize protocol that can be generalized to improve the overall classroom environment and dedicate additional resources to curriculum</a:t>
            </a:r>
          </a:p>
        </p:txBody>
      </p:sp>
    </p:spTree>
    <p:extLst>
      <p:ext uri="{BB962C8B-B14F-4D97-AF65-F5344CB8AC3E}">
        <p14:creationId xmlns:p14="http://schemas.microsoft.com/office/powerpoint/2010/main" val="41928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A7B0-9395-CC46-BCC8-EDABEAF2A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CDI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9F44F-6D87-E44B-A740-39BC64A59C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PRIDE </a:t>
            </a:r>
          </a:p>
          <a:p>
            <a:r>
              <a:rPr lang="en-US" dirty="0"/>
              <a:t>Avoid</a:t>
            </a:r>
          </a:p>
          <a:p>
            <a:pPr lvl="1"/>
            <a:r>
              <a:rPr lang="en-US" dirty="0"/>
              <a:t>Unnecessary Questions</a:t>
            </a:r>
          </a:p>
          <a:p>
            <a:pPr lvl="1"/>
            <a:r>
              <a:rPr lang="en-US" dirty="0"/>
              <a:t>Negative Talk </a:t>
            </a:r>
          </a:p>
        </p:txBody>
      </p:sp>
    </p:spTree>
    <p:extLst>
      <p:ext uri="{BB962C8B-B14F-4D97-AF65-F5344CB8AC3E}">
        <p14:creationId xmlns:p14="http://schemas.microsoft.com/office/powerpoint/2010/main" val="3461920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TCIT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Make questions purposeful</a:t>
            </a:r>
          </a:p>
          <a:p>
            <a:r>
              <a:rPr lang="en-US" dirty="0"/>
              <a:t>Follow a question with either a labeled praise, reflection or behavioral description</a:t>
            </a:r>
          </a:p>
          <a:p>
            <a:r>
              <a:rPr lang="en-US" dirty="0"/>
              <a:t>Make them a command if compliance is expected</a:t>
            </a:r>
          </a:p>
          <a:p>
            <a:r>
              <a:rPr lang="en-US" dirty="0"/>
              <a:t>Check yourself for “tag” questions (ok? Alright?)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185" y="4403822"/>
            <a:ext cx="2066470" cy="217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2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Response to noncompliance should be consistent, predictable, follow-through</a:t>
            </a:r>
          </a:p>
          <a:p>
            <a:r>
              <a:rPr lang="en-US" dirty="0"/>
              <a:t>Should have the 4 C’s:</a:t>
            </a:r>
          </a:p>
          <a:p>
            <a:pPr lvl="1"/>
            <a:r>
              <a:rPr lang="en-US" dirty="0"/>
              <a:t>Clear</a:t>
            </a:r>
          </a:p>
          <a:p>
            <a:pPr lvl="1"/>
            <a:r>
              <a:rPr lang="en-US" dirty="0"/>
              <a:t>Consistent</a:t>
            </a:r>
          </a:p>
          <a:p>
            <a:pPr lvl="1"/>
            <a:r>
              <a:rPr lang="en-US" dirty="0"/>
              <a:t>Calm</a:t>
            </a:r>
          </a:p>
          <a:p>
            <a:pPr lvl="1"/>
            <a:r>
              <a:rPr lang="en-US" dirty="0"/>
              <a:t>Carried out </a:t>
            </a:r>
          </a:p>
        </p:txBody>
      </p:sp>
    </p:spTree>
    <p:extLst>
      <p:ext uri="{BB962C8B-B14F-4D97-AF65-F5344CB8AC3E}">
        <p14:creationId xmlns:p14="http://schemas.microsoft.com/office/powerpoint/2010/main" val="207225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SPECIFIC STRATEGIES OF TDI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1950" y="1976766"/>
            <a:ext cx="8434098" cy="46526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/>
              <a:t>Ignoring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Catch them being good/ praising the positive opposite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Giving effective commands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Following through on commands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When/Then Statements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Sit and watch</a:t>
            </a:r>
          </a:p>
        </p:txBody>
      </p:sp>
      <p:sp>
        <p:nvSpPr>
          <p:cNvPr id="2253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993900" cy="457200"/>
          </a:xfrm>
          <a:noFill/>
        </p:spPr>
        <p:txBody>
          <a:bodyPr/>
          <a:lstStyle/>
          <a:p>
            <a:pPr algn="l"/>
            <a:r>
              <a:rPr lang="en-US">
                <a:latin typeface="Arial" pitchFamily="-103" charset="0"/>
              </a:rPr>
              <a:t>TCIT Training Manual</a:t>
            </a:r>
          </a:p>
          <a:p>
            <a:pPr algn="l"/>
            <a:r>
              <a:rPr lang="en-US">
                <a:latin typeface="Arial" pitchFamily="-103" charset="0"/>
              </a:rPr>
              <a:t>TDI		</a:t>
            </a:r>
          </a:p>
        </p:txBody>
      </p:sp>
    </p:spTree>
    <p:extLst>
      <p:ext uri="{BB962C8B-B14F-4D97-AF65-F5344CB8AC3E}">
        <p14:creationId xmlns:p14="http://schemas.microsoft.com/office/powerpoint/2010/main" val="175261254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67" y="228600"/>
            <a:ext cx="8563581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Outcomes – Changes in “Do/Don’t Skills”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Analyses reveal a significant increase in “do skills” for the teachers and decrease in “don’t skills” (results by teacher) 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02467" y="27253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4717" y="5468564"/>
          <a:ext cx="4127500" cy="180340"/>
        </p:xfrm>
        <a:graphic>
          <a:graphicData uri="http://schemas.openxmlformats.org/drawingml/2006/table">
            <a:tbl>
              <a:tblPr/>
              <a:tblGrid>
                <a:gridCol w="412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Collapsed DO skills across teachers is significant: t(5) = -12.286,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= 000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572000" y="27253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38548" y="5468564"/>
          <a:ext cx="4127500" cy="180340"/>
        </p:xfrm>
        <a:graphic>
          <a:graphicData uri="http://schemas.openxmlformats.org/drawingml/2006/table">
            <a:tbl>
              <a:tblPr/>
              <a:tblGrid>
                <a:gridCol w="412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Collapsed Don't skills across teachers is significant: t(5) = 2.596,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= .048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ＭＳ Ｐゴシック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ＭＳ Ｐゴシック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dian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ＭＳ Ｐゴシック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ＭＳ Ｐゴシック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dian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29978</TotalTime>
  <Words>917</Words>
  <Application>Microsoft Macintosh PowerPoint</Application>
  <PresentationFormat>On-screen Show (4:3)</PresentationFormat>
  <Paragraphs>123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</vt:lpstr>
      <vt:lpstr>Tw Cen MT</vt:lpstr>
      <vt:lpstr>Wingdings</vt:lpstr>
      <vt:lpstr>Wingdings 2</vt:lpstr>
      <vt:lpstr>Median</vt:lpstr>
      <vt:lpstr>PowerPoint Presentation</vt:lpstr>
      <vt:lpstr>TCIT</vt:lpstr>
      <vt:lpstr>Setting up for success</vt:lpstr>
      <vt:lpstr>Why do the skills help?</vt:lpstr>
      <vt:lpstr>CDI Skills</vt:lpstr>
      <vt:lpstr>TCIT and Questions</vt:lpstr>
      <vt:lpstr>PDI</vt:lpstr>
      <vt:lpstr>SPECIFIC STRATEGIES OF TDI</vt:lpstr>
      <vt:lpstr>Outcomes – Changes in “Do/Don’t Skills”</vt:lpstr>
      <vt:lpstr>Outcomes – Changes in “Do Skills”</vt:lpstr>
      <vt:lpstr>Outcomes – Changes in “Don’t Skills”</vt:lpstr>
      <vt:lpstr>Outcomes – Changes in Child Behavior</vt:lpstr>
      <vt:lpstr>Outcomes – Changes in “Do/Don’t Skills”</vt:lpstr>
      <vt:lpstr>Outcomes – Changes in “Do Skills”</vt:lpstr>
      <vt:lpstr>Outcomes – Changes in “Do/Don’t Skills”</vt:lpstr>
      <vt:lpstr>Outcomes – Changes in “Do/Don’t Skills”</vt:lpstr>
      <vt:lpstr>Outcomes – Changes in “Don’t Skills”</vt:lpstr>
      <vt:lpstr>Outcomes – Changes in Child Behavior</vt:lpstr>
      <vt:lpstr>Teacher Satisfaction Survey </vt:lpstr>
      <vt:lpstr>Teacher Satisfaction Survey</vt:lpstr>
    </vt:vector>
  </TitlesOfParts>
  <Company>The River School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Parent-Child Interaction Therapy</dc:title>
  <dc:creator>Elizabeth Adams</dc:creator>
  <cp:lastModifiedBy>Elizabeth Adams Costa</cp:lastModifiedBy>
  <cp:revision>20</cp:revision>
  <cp:lastPrinted>2018-07-18T16:36:16Z</cp:lastPrinted>
  <dcterms:created xsi:type="dcterms:W3CDTF">2017-04-05T03:19:04Z</dcterms:created>
  <dcterms:modified xsi:type="dcterms:W3CDTF">2018-07-22T20:13:15Z</dcterms:modified>
</cp:coreProperties>
</file>